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70"/>
  </p:notesMasterIdLst>
  <p:sldIdLst>
    <p:sldId id="257" r:id="rId4"/>
    <p:sldId id="258" r:id="rId5"/>
    <p:sldId id="259" r:id="rId6"/>
    <p:sldId id="321" r:id="rId7"/>
    <p:sldId id="260" r:id="rId8"/>
    <p:sldId id="322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325" r:id="rId19"/>
    <p:sldId id="326" r:id="rId20"/>
    <p:sldId id="268" r:id="rId21"/>
    <p:sldId id="271" r:id="rId22"/>
    <p:sldId id="273" r:id="rId23"/>
    <p:sldId id="274" r:id="rId24"/>
    <p:sldId id="328" r:id="rId25"/>
    <p:sldId id="329" r:id="rId26"/>
    <p:sldId id="272" r:id="rId27"/>
    <p:sldId id="275" r:id="rId28"/>
    <p:sldId id="276" r:id="rId29"/>
    <p:sldId id="278" r:id="rId30"/>
    <p:sldId id="330" r:id="rId31"/>
    <p:sldId id="277" r:id="rId32"/>
    <p:sldId id="279" r:id="rId33"/>
    <p:sldId id="333" r:id="rId34"/>
    <p:sldId id="334" r:id="rId35"/>
    <p:sldId id="280" r:id="rId36"/>
    <p:sldId id="282" r:id="rId37"/>
    <p:sldId id="287" r:id="rId38"/>
    <p:sldId id="281" r:id="rId39"/>
    <p:sldId id="283" r:id="rId40"/>
    <p:sldId id="284" r:id="rId41"/>
    <p:sldId id="285" r:id="rId42"/>
    <p:sldId id="289" r:id="rId43"/>
    <p:sldId id="290" r:id="rId44"/>
    <p:sldId id="291" r:id="rId45"/>
    <p:sldId id="292" r:id="rId46"/>
    <p:sldId id="293" r:id="rId47"/>
    <p:sldId id="294" r:id="rId48"/>
    <p:sldId id="297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7" r:id="rId57"/>
    <p:sldId id="309" r:id="rId58"/>
    <p:sldId id="331" r:id="rId59"/>
    <p:sldId id="313" r:id="rId60"/>
    <p:sldId id="312" r:id="rId61"/>
    <p:sldId id="295" r:id="rId62"/>
    <p:sldId id="315" r:id="rId63"/>
    <p:sldId id="316" r:id="rId64"/>
    <p:sldId id="317" r:id="rId65"/>
    <p:sldId id="318" r:id="rId66"/>
    <p:sldId id="319" r:id="rId67"/>
    <p:sldId id="320" r:id="rId68"/>
    <p:sldId id="332" r:id="rId69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FF00"/>
    <a:srgbClr val="FFFFFF"/>
    <a:srgbClr val="FF0066"/>
    <a:srgbClr val="FF9900"/>
    <a:srgbClr val="FF6600"/>
    <a:srgbClr val="FFFF00"/>
    <a:srgbClr val="FF66FF"/>
    <a:srgbClr val="7030A0"/>
    <a:srgbClr val="0DF3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5" autoAdjust="0"/>
    <p:restoredTop sz="94660"/>
  </p:normalViewPr>
  <p:slideViewPr>
    <p:cSldViewPr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833CB3-6FB6-4B2B-A680-9E61BFFF8ABB}" type="doc">
      <dgm:prSet loTypeId="urn:microsoft.com/office/officeart/2005/8/layout/pyramid1" loCatId="pyramid" qsTypeId="urn:microsoft.com/office/officeart/2005/8/quickstyle/simple4" qsCatId="simple" csTypeId="urn:microsoft.com/office/officeart/2005/8/colors/colorful5" csCatId="colorful" phldr="1"/>
      <dgm:spPr/>
    </dgm:pt>
    <dgm:pt modelId="{A74F049F-023A-421B-97C2-B32DEBE2FD45}">
      <dgm:prSet phldrT="[ข้อความ]"/>
      <dgm:spPr>
        <a:effectLst/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1. </a:t>
          </a:r>
          <a:r>
            <a:rPr lang="th-TH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ยุค กม. ชาวบ้าน</a:t>
          </a:r>
          <a:endParaRPr lang="th-TH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20DA281F-1FE3-4A40-9640-9B0B505C0CE5}" type="parTrans" cxnId="{FAE1A1CB-E855-40F4-BCE2-CB2372C1E0E9}">
      <dgm:prSet/>
      <dgm:spPr/>
      <dgm:t>
        <a:bodyPr/>
        <a:lstStyle/>
        <a:p>
          <a:endParaRPr lang="th-TH"/>
        </a:p>
      </dgm:t>
    </dgm:pt>
    <dgm:pt modelId="{17BFAD56-5B41-456B-9D27-B7EE930FDAAE}" type="sibTrans" cxnId="{FAE1A1CB-E855-40F4-BCE2-CB2372C1E0E9}">
      <dgm:prSet/>
      <dgm:spPr/>
      <dgm:t>
        <a:bodyPr/>
        <a:lstStyle/>
        <a:p>
          <a:endParaRPr lang="th-TH"/>
        </a:p>
      </dgm:t>
    </dgm:pt>
    <dgm:pt modelId="{5675D868-9DAA-4D20-AE0A-DC6D2DFB4FE7}">
      <dgm:prSet phldrT="[ข้อความ]"/>
      <dgm:spPr>
        <a:effectLst>
          <a:innerShdw blurRad="254000" dist="165100" dir="5400000">
            <a:prstClr val="black">
              <a:alpha val="57000"/>
            </a:prstClr>
          </a:innerShdw>
        </a:effectLst>
      </dgm:spPr>
      <dgm:t>
        <a:bodyPr/>
        <a:lstStyle/>
        <a:p>
          <a:r>
            <a:rPr lang="en-US" dirty="0" smtClean="0">
              <a:latin typeface="TH SarabunPSK" pitchFamily="34" charset="-34"/>
              <a:cs typeface="TH SarabunPSK" pitchFamily="34" charset="-34"/>
            </a:rPr>
            <a:t>2. </a:t>
          </a:r>
          <a:r>
            <a:rPr lang="th-TH" dirty="0" smtClean="0">
              <a:latin typeface="TH SarabunPSK" pitchFamily="34" charset="-34"/>
              <a:cs typeface="TH SarabunPSK" pitchFamily="34" charset="-34"/>
            </a:rPr>
            <a:t>ยุค กม. ของนักกม.</a:t>
          </a:r>
          <a:endParaRPr lang="th-TH" dirty="0">
            <a:latin typeface="TH SarabunPSK" pitchFamily="34" charset="-34"/>
            <a:cs typeface="TH SarabunPSK" pitchFamily="34" charset="-34"/>
          </a:endParaRPr>
        </a:p>
      </dgm:t>
    </dgm:pt>
    <dgm:pt modelId="{6EDA2EDB-2F5F-4F44-B118-75EA01736E65}" type="sibTrans" cxnId="{0D0A8751-E619-4B9F-BB26-8103F5A0F9FB}">
      <dgm:prSet/>
      <dgm:spPr/>
      <dgm:t>
        <a:bodyPr/>
        <a:lstStyle/>
        <a:p>
          <a:endParaRPr lang="th-TH"/>
        </a:p>
      </dgm:t>
    </dgm:pt>
    <dgm:pt modelId="{944AFA7A-5667-471B-9BDF-3B9240B63DF3}" type="parTrans" cxnId="{0D0A8751-E619-4B9F-BB26-8103F5A0F9FB}">
      <dgm:prSet/>
      <dgm:spPr/>
      <dgm:t>
        <a:bodyPr/>
        <a:lstStyle/>
        <a:p>
          <a:endParaRPr lang="th-TH"/>
        </a:p>
      </dgm:t>
    </dgm:pt>
    <dgm:pt modelId="{3C12B414-6163-4C59-8410-69BEA14A25B4}">
      <dgm:prSet phldrT="[ข้อความ]" custT="1"/>
      <dgm:spPr>
        <a:effectLst>
          <a:innerShdw blurRad="254000" dist="165100" dir="5400000">
            <a:prstClr val="black">
              <a:alpha val="57000"/>
            </a:prstClr>
          </a:innerShdw>
        </a:effectLst>
      </dgm:spPr>
      <dgm:t>
        <a:bodyPr/>
        <a:lstStyle/>
        <a:p>
          <a:r>
            <a:rPr lang="en-US" sz="4400" dirty="0" smtClean="0">
              <a:latin typeface="TH SarabunPSK" pitchFamily="34" charset="-34"/>
              <a:cs typeface="TH SarabunPSK" pitchFamily="34" charset="-34"/>
            </a:rPr>
            <a:t>3. </a:t>
          </a:r>
          <a:r>
            <a:rPr lang="th-TH" sz="4400" dirty="0" smtClean="0">
              <a:latin typeface="TH SarabunPSK" pitchFamily="34" charset="-34"/>
              <a:cs typeface="TH SarabunPSK" pitchFamily="34" charset="-34"/>
            </a:rPr>
            <a:t>ยุค กม. เทคนิค</a:t>
          </a:r>
          <a:endParaRPr lang="th-TH" sz="4400" dirty="0">
            <a:latin typeface="TH SarabunPSK" pitchFamily="34" charset="-34"/>
            <a:cs typeface="TH SarabunPSK" pitchFamily="34" charset="-34"/>
          </a:endParaRPr>
        </a:p>
      </dgm:t>
    </dgm:pt>
    <dgm:pt modelId="{91C1ACBD-1E53-4727-AAF3-0B36B5AACE6B}" type="sibTrans" cxnId="{26D03506-DCB0-40AE-8B56-84233780FEA8}">
      <dgm:prSet/>
      <dgm:spPr/>
      <dgm:t>
        <a:bodyPr/>
        <a:lstStyle/>
        <a:p>
          <a:endParaRPr lang="th-TH"/>
        </a:p>
      </dgm:t>
    </dgm:pt>
    <dgm:pt modelId="{12B483ED-595A-4B40-B5FB-09E5A35468EF}" type="parTrans" cxnId="{26D03506-DCB0-40AE-8B56-84233780FEA8}">
      <dgm:prSet/>
      <dgm:spPr/>
      <dgm:t>
        <a:bodyPr/>
        <a:lstStyle/>
        <a:p>
          <a:endParaRPr lang="th-TH"/>
        </a:p>
      </dgm:t>
    </dgm:pt>
    <dgm:pt modelId="{1FBF1C30-E011-4637-A98A-908389FC3F75}">
      <dgm:prSet phldrT="[ข้อความ]" custT="1"/>
      <dgm:spPr>
        <a:effectLst>
          <a:innerShdw blurRad="254000" dist="165100" dir="5400000">
            <a:prstClr val="black">
              <a:alpha val="57000"/>
            </a:prstClr>
          </a:innerShdw>
        </a:effectLst>
      </dgm:spPr>
      <dgm:t>
        <a:bodyPr/>
        <a:lstStyle/>
        <a:p>
          <a:endParaRPr lang="en-US" sz="2800" dirty="0" smtClean="0">
            <a:latin typeface="TH SarabunPSK" pitchFamily="34" charset="-34"/>
            <a:cs typeface="TH SarabunPSK" pitchFamily="34" charset="-34"/>
          </a:endParaRPr>
        </a:p>
      </dgm:t>
    </dgm:pt>
    <dgm:pt modelId="{70F5ABBC-9D6B-4039-88AB-D080FC15D0B4}" type="sibTrans" cxnId="{9CEC20F2-17D7-47D7-B688-C5DA78199C3C}">
      <dgm:prSet/>
      <dgm:spPr/>
      <dgm:t>
        <a:bodyPr/>
        <a:lstStyle/>
        <a:p>
          <a:endParaRPr lang="th-TH"/>
        </a:p>
      </dgm:t>
    </dgm:pt>
    <dgm:pt modelId="{B41F0AB9-2266-4CA1-BCFB-FFC511B87B7A}" type="parTrans" cxnId="{9CEC20F2-17D7-47D7-B688-C5DA78199C3C}">
      <dgm:prSet/>
      <dgm:spPr/>
      <dgm:t>
        <a:bodyPr/>
        <a:lstStyle/>
        <a:p>
          <a:endParaRPr lang="th-TH"/>
        </a:p>
      </dgm:t>
    </dgm:pt>
    <dgm:pt modelId="{496879A6-1F41-49FA-8252-B2D1767A75AD}" type="pres">
      <dgm:prSet presAssocID="{9D833CB3-6FB6-4B2B-A680-9E61BFFF8ABB}" presName="Name0" presStyleCnt="0">
        <dgm:presLayoutVars>
          <dgm:dir/>
          <dgm:animLvl val="lvl"/>
          <dgm:resizeHandles val="exact"/>
        </dgm:presLayoutVars>
      </dgm:prSet>
      <dgm:spPr/>
    </dgm:pt>
    <dgm:pt modelId="{C660B352-600C-4E9E-98F8-F0C9024860A3}" type="pres">
      <dgm:prSet presAssocID="{1FBF1C30-E011-4637-A98A-908389FC3F75}" presName="Name8" presStyleCnt="0"/>
      <dgm:spPr/>
    </dgm:pt>
    <dgm:pt modelId="{CBEA1F2D-7E39-48B7-AF8B-3616E97DDA07}" type="pres">
      <dgm:prSet presAssocID="{1FBF1C30-E011-4637-A98A-908389FC3F75}" presName="level" presStyleLbl="node1" presStyleIdx="0" presStyleCnt="4" custScaleX="67493" custScaleY="67653" custLinFactNeighborX="1538" custLinFactNeighborY="77880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6EDD3F9-3F2E-40AF-8ADC-AD94678914F5}" type="pres">
      <dgm:prSet presAssocID="{1FBF1C30-E011-4637-A98A-908389FC3F7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53D240A-5A8F-4DDB-9297-AB5CB55AD17F}" type="pres">
      <dgm:prSet presAssocID="{3C12B414-6163-4C59-8410-69BEA14A25B4}" presName="Name8" presStyleCnt="0"/>
      <dgm:spPr/>
    </dgm:pt>
    <dgm:pt modelId="{AC143782-9552-46A7-9A3D-7AF45B5DA020}" type="pres">
      <dgm:prSet presAssocID="{3C12B414-6163-4C59-8410-69BEA14A25B4}" presName="level" presStyleLbl="node1" presStyleIdx="1" presStyleCnt="4" custScaleX="75800" custScaleY="56494" custLinFactNeighborX="390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3636CCC-EC5A-487C-BCB3-F203EFBB4B94}" type="pres">
      <dgm:prSet presAssocID="{3C12B414-6163-4C59-8410-69BEA14A25B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17D183E-8771-40F9-A115-481EE4379A5E}" type="pres">
      <dgm:prSet presAssocID="{5675D868-9DAA-4D20-AE0A-DC6D2DFB4FE7}" presName="Name8" presStyleCnt="0"/>
      <dgm:spPr/>
    </dgm:pt>
    <dgm:pt modelId="{2EBB7DBA-811F-4E04-A4CA-672DB0D093D9}" type="pres">
      <dgm:prSet presAssocID="{5675D868-9DAA-4D20-AE0A-DC6D2DFB4FE7}" presName="level" presStyleLbl="node1" presStyleIdx="2" presStyleCnt="4" custScaleX="91170" custScaleY="56494" custLinFactNeighborX="390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78083C2-6D85-432A-9373-C377C0EE9F91}" type="pres">
      <dgm:prSet presAssocID="{5675D868-9DAA-4D20-AE0A-DC6D2DFB4F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BEC53BE-DC31-4851-8BDB-641FC36409A9}" type="pres">
      <dgm:prSet presAssocID="{A74F049F-023A-421B-97C2-B32DEBE2FD45}" presName="Name8" presStyleCnt="0"/>
      <dgm:spPr/>
    </dgm:pt>
    <dgm:pt modelId="{3CC4C2AF-2C52-4BF8-B3E2-93024E3F52D9}" type="pres">
      <dgm:prSet presAssocID="{A74F049F-023A-421B-97C2-B32DEBE2FD45}" presName="level" presStyleLbl="node1" presStyleIdx="3" presStyleCnt="4" custScaleY="6081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C72D91A-3C70-498B-9996-5BCE8AE8E97B}" type="pres">
      <dgm:prSet presAssocID="{A74F049F-023A-421B-97C2-B32DEBE2FD4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CEC20F2-17D7-47D7-B688-C5DA78199C3C}" srcId="{9D833CB3-6FB6-4B2B-A680-9E61BFFF8ABB}" destId="{1FBF1C30-E011-4637-A98A-908389FC3F75}" srcOrd="0" destOrd="0" parTransId="{B41F0AB9-2266-4CA1-BCFB-FFC511B87B7A}" sibTransId="{70F5ABBC-9D6B-4039-88AB-D080FC15D0B4}"/>
    <dgm:cxn modelId="{0D0A8751-E619-4B9F-BB26-8103F5A0F9FB}" srcId="{9D833CB3-6FB6-4B2B-A680-9E61BFFF8ABB}" destId="{5675D868-9DAA-4D20-AE0A-DC6D2DFB4FE7}" srcOrd="2" destOrd="0" parTransId="{944AFA7A-5667-471B-9BDF-3B9240B63DF3}" sibTransId="{6EDA2EDB-2F5F-4F44-B118-75EA01736E65}"/>
    <dgm:cxn modelId="{2EED271C-D866-4932-A311-2E532AEDC616}" type="presOf" srcId="{5675D868-9DAA-4D20-AE0A-DC6D2DFB4FE7}" destId="{C78083C2-6D85-432A-9373-C377C0EE9F91}" srcOrd="1" destOrd="0" presId="urn:microsoft.com/office/officeart/2005/8/layout/pyramid1"/>
    <dgm:cxn modelId="{B7D78674-82EC-4422-AB7D-00CC1E7EC308}" type="presOf" srcId="{9D833CB3-6FB6-4B2B-A680-9E61BFFF8ABB}" destId="{496879A6-1F41-49FA-8252-B2D1767A75AD}" srcOrd="0" destOrd="0" presId="urn:microsoft.com/office/officeart/2005/8/layout/pyramid1"/>
    <dgm:cxn modelId="{4FD9E16E-24AA-43DC-8C5B-1508843BA37B}" type="presOf" srcId="{1FBF1C30-E011-4637-A98A-908389FC3F75}" destId="{16EDD3F9-3F2E-40AF-8ADC-AD94678914F5}" srcOrd="1" destOrd="0" presId="urn:microsoft.com/office/officeart/2005/8/layout/pyramid1"/>
    <dgm:cxn modelId="{06B29E6C-3470-4BF3-B3B3-BB31A5ACE2FD}" type="presOf" srcId="{1FBF1C30-E011-4637-A98A-908389FC3F75}" destId="{CBEA1F2D-7E39-48B7-AF8B-3616E97DDA07}" srcOrd="0" destOrd="0" presId="urn:microsoft.com/office/officeart/2005/8/layout/pyramid1"/>
    <dgm:cxn modelId="{019C3EDE-AA68-4A25-9F6D-71FF0DAB1FAD}" type="presOf" srcId="{A74F049F-023A-421B-97C2-B32DEBE2FD45}" destId="{FC72D91A-3C70-498B-9996-5BCE8AE8E97B}" srcOrd="1" destOrd="0" presId="urn:microsoft.com/office/officeart/2005/8/layout/pyramid1"/>
    <dgm:cxn modelId="{FAE1A1CB-E855-40F4-BCE2-CB2372C1E0E9}" srcId="{9D833CB3-6FB6-4B2B-A680-9E61BFFF8ABB}" destId="{A74F049F-023A-421B-97C2-B32DEBE2FD45}" srcOrd="3" destOrd="0" parTransId="{20DA281F-1FE3-4A40-9640-9B0B505C0CE5}" sibTransId="{17BFAD56-5B41-456B-9D27-B7EE930FDAAE}"/>
    <dgm:cxn modelId="{32892E68-30C1-419E-AD1E-966EEACB7CCC}" type="presOf" srcId="{5675D868-9DAA-4D20-AE0A-DC6D2DFB4FE7}" destId="{2EBB7DBA-811F-4E04-A4CA-672DB0D093D9}" srcOrd="0" destOrd="0" presId="urn:microsoft.com/office/officeart/2005/8/layout/pyramid1"/>
    <dgm:cxn modelId="{25A6B59C-28BB-4BA5-8C29-48658CEEB6CF}" type="presOf" srcId="{3C12B414-6163-4C59-8410-69BEA14A25B4}" destId="{D3636CCC-EC5A-487C-BCB3-F203EFBB4B94}" srcOrd="1" destOrd="0" presId="urn:microsoft.com/office/officeart/2005/8/layout/pyramid1"/>
    <dgm:cxn modelId="{789AB78E-F915-45F6-B358-A0977DEDB2DA}" type="presOf" srcId="{3C12B414-6163-4C59-8410-69BEA14A25B4}" destId="{AC143782-9552-46A7-9A3D-7AF45B5DA020}" srcOrd="0" destOrd="0" presId="urn:microsoft.com/office/officeart/2005/8/layout/pyramid1"/>
    <dgm:cxn modelId="{44733287-ED8B-4CF9-A3E6-FEAD4261EFAA}" type="presOf" srcId="{A74F049F-023A-421B-97C2-B32DEBE2FD45}" destId="{3CC4C2AF-2C52-4BF8-B3E2-93024E3F52D9}" srcOrd="0" destOrd="0" presId="urn:microsoft.com/office/officeart/2005/8/layout/pyramid1"/>
    <dgm:cxn modelId="{26D03506-DCB0-40AE-8B56-84233780FEA8}" srcId="{9D833CB3-6FB6-4B2B-A680-9E61BFFF8ABB}" destId="{3C12B414-6163-4C59-8410-69BEA14A25B4}" srcOrd="1" destOrd="0" parTransId="{12B483ED-595A-4B40-B5FB-09E5A35468EF}" sibTransId="{91C1ACBD-1E53-4727-AAF3-0B36B5AACE6B}"/>
    <dgm:cxn modelId="{4B1DA3EE-E630-4FEB-9E24-8FEB5C6160F6}" type="presParOf" srcId="{496879A6-1F41-49FA-8252-B2D1767A75AD}" destId="{C660B352-600C-4E9E-98F8-F0C9024860A3}" srcOrd="0" destOrd="0" presId="urn:microsoft.com/office/officeart/2005/8/layout/pyramid1"/>
    <dgm:cxn modelId="{DC3498C7-8C40-414A-BBF6-7FA631941C2A}" type="presParOf" srcId="{C660B352-600C-4E9E-98F8-F0C9024860A3}" destId="{CBEA1F2D-7E39-48B7-AF8B-3616E97DDA07}" srcOrd="0" destOrd="0" presId="urn:microsoft.com/office/officeart/2005/8/layout/pyramid1"/>
    <dgm:cxn modelId="{850CFC3F-D682-4CA0-82A3-0329C94A8340}" type="presParOf" srcId="{C660B352-600C-4E9E-98F8-F0C9024860A3}" destId="{16EDD3F9-3F2E-40AF-8ADC-AD94678914F5}" srcOrd="1" destOrd="0" presId="urn:microsoft.com/office/officeart/2005/8/layout/pyramid1"/>
    <dgm:cxn modelId="{9A75366C-EF7D-49F7-98C3-E93BF6131739}" type="presParOf" srcId="{496879A6-1F41-49FA-8252-B2D1767A75AD}" destId="{F53D240A-5A8F-4DDB-9297-AB5CB55AD17F}" srcOrd="1" destOrd="0" presId="urn:microsoft.com/office/officeart/2005/8/layout/pyramid1"/>
    <dgm:cxn modelId="{990223F1-E5EB-4576-9236-3922D87AABAE}" type="presParOf" srcId="{F53D240A-5A8F-4DDB-9297-AB5CB55AD17F}" destId="{AC143782-9552-46A7-9A3D-7AF45B5DA020}" srcOrd="0" destOrd="0" presId="urn:microsoft.com/office/officeart/2005/8/layout/pyramid1"/>
    <dgm:cxn modelId="{95A2ECBA-C22E-4B9C-AAE6-B4A050EE9050}" type="presParOf" srcId="{F53D240A-5A8F-4DDB-9297-AB5CB55AD17F}" destId="{D3636CCC-EC5A-487C-BCB3-F203EFBB4B94}" srcOrd="1" destOrd="0" presId="urn:microsoft.com/office/officeart/2005/8/layout/pyramid1"/>
    <dgm:cxn modelId="{681B5947-D2AA-407E-A132-831729EA8FC7}" type="presParOf" srcId="{496879A6-1F41-49FA-8252-B2D1767A75AD}" destId="{B17D183E-8771-40F9-A115-481EE4379A5E}" srcOrd="2" destOrd="0" presId="urn:microsoft.com/office/officeart/2005/8/layout/pyramid1"/>
    <dgm:cxn modelId="{8B4C00EB-B7F4-4FB4-ADC3-EC6B6DC1EF2E}" type="presParOf" srcId="{B17D183E-8771-40F9-A115-481EE4379A5E}" destId="{2EBB7DBA-811F-4E04-A4CA-672DB0D093D9}" srcOrd="0" destOrd="0" presId="urn:microsoft.com/office/officeart/2005/8/layout/pyramid1"/>
    <dgm:cxn modelId="{9C9B3B12-F12F-4C67-B90B-FE4A58FA883B}" type="presParOf" srcId="{B17D183E-8771-40F9-A115-481EE4379A5E}" destId="{C78083C2-6D85-432A-9373-C377C0EE9F91}" srcOrd="1" destOrd="0" presId="urn:microsoft.com/office/officeart/2005/8/layout/pyramid1"/>
    <dgm:cxn modelId="{0BB903B4-2DE3-4500-A5AE-4018B1A40D5A}" type="presParOf" srcId="{496879A6-1F41-49FA-8252-B2D1767A75AD}" destId="{3BEC53BE-DC31-4851-8BDB-641FC36409A9}" srcOrd="3" destOrd="0" presId="urn:microsoft.com/office/officeart/2005/8/layout/pyramid1"/>
    <dgm:cxn modelId="{63AA3805-9E5E-4BF1-90E6-46241B7978E7}" type="presParOf" srcId="{3BEC53BE-DC31-4851-8BDB-641FC36409A9}" destId="{3CC4C2AF-2C52-4BF8-B3E2-93024E3F52D9}" srcOrd="0" destOrd="0" presId="urn:microsoft.com/office/officeart/2005/8/layout/pyramid1"/>
    <dgm:cxn modelId="{78A83484-6D88-4374-B34B-AD4332945D92}" type="presParOf" srcId="{3BEC53BE-DC31-4851-8BDB-641FC36409A9}" destId="{FC72D91A-3C70-498B-9996-5BCE8AE8E97B}" srcOrd="1" destOrd="0" presId="urn:microsoft.com/office/officeart/2005/8/layout/pyramid1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CB203C-B9F5-4B0C-836D-8CC9E9D55211}" type="doc">
      <dgm:prSet loTypeId="urn:microsoft.com/office/officeart/2005/8/layout/arrow6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E086C513-480F-4704-A8BB-56533BCB44DF}">
      <dgm:prSet phldrT="[ข้อความ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1.</a:t>
          </a:r>
          <a:r>
            <a:rPr lang="th-TH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กม.ลายลักษณ์อักษร</a:t>
          </a:r>
          <a:endParaRPr lang="th-TH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CB6C3524-065A-4FC4-A5B5-C12C548D9927}" type="parTrans" cxnId="{9E02DB18-1190-4418-B5A5-E79DDA399C7C}">
      <dgm:prSet/>
      <dgm:spPr/>
      <dgm:t>
        <a:bodyPr/>
        <a:lstStyle/>
        <a:p>
          <a:endParaRPr lang="th-TH"/>
        </a:p>
      </dgm:t>
    </dgm:pt>
    <dgm:pt modelId="{0D56273D-2158-4A5B-8FD5-3C475978077B}" type="sibTrans" cxnId="{9E02DB18-1190-4418-B5A5-E79DDA399C7C}">
      <dgm:prSet/>
      <dgm:spPr/>
      <dgm:t>
        <a:bodyPr/>
        <a:lstStyle/>
        <a:p>
          <a:endParaRPr lang="th-TH"/>
        </a:p>
      </dgm:t>
    </dgm:pt>
    <dgm:pt modelId="{7AFC5488-18FC-48ED-96D5-CC85A35C8CA3}">
      <dgm:prSet phldrT="[ข้อความ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2. </a:t>
          </a:r>
          <a:r>
            <a:rPr lang="th-TH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กม.ไม่เป็นลายลักษณ์อักษร</a:t>
          </a:r>
          <a:endParaRPr lang="th-TH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60FABC2B-EFC1-4118-8F6E-E080E732B663}" type="parTrans" cxnId="{01EC9C3C-D1EC-4EED-BB2D-C7C73E1B0F58}">
      <dgm:prSet/>
      <dgm:spPr/>
      <dgm:t>
        <a:bodyPr/>
        <a:lstStyle/>
        <a:p>
          <a:endParaRPr lang="th-TH"/>
        </a:p>
      </dgm:t>
    </dgm:pt>
    <dgm:pt modelId="{793A2325-837B-4CB3-8672-5D47B97B4F67}" type="sibTrans" cxnId="{01EC9C3C-D1EC-4EED-BB2D-C7C73E1B0F58}">
      <dgm:prSet/>
      <dgm:spPr/>
      <dgm:t>
        <a:bodyPr/>
        <a:lstStyle/>
        <a:p>
          <a:endParaRPr lang="th-TH"/>
        </a:p>
      </dgm:t>
    </dgm:pt>
    <dgm:pt modelId="{57D4A78A-43B6-4476-9294-8CFFC50859BC}" type="pres">
      <dgm:prSet presAssocID="{CCCB203C-B9F5-4B0C-836D-8CC9E9D5521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A3ADC5-2DCF-489E-9182-2F76966B0EA5}" type="pres">
      <dgm:prSet presAssocID="{CCCB203C-B9F5-4B0C-836D-8CC9E9D55211}" presName="ribbon" presStyleLbl="node1" presStyleIdx="0" presStyleCnt="1" custLinFactNeighborY="-17921"/>
      <dgm:spPr>
        <a:ln w="57150">
          <a:solidFill>
            <a:schemeClr val="bg1"/>
          </a:solidFill>
        </a:ln>
        <a:effectLst>
          <a:outerShdw blurRad="660400" dist="533400" dir="468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/>
        </a:p>
      </dgm:t>
    </dgm:pt>
    <dgm:pt modelId="{14FD828E-CEE0-4D85-B341-6565CD57645A}" type="pres">
      <dgm:prSet presAssocID="{CCCB203C-B9F5-4B0C-836D-8CC9E9D55211}" presName="leftArrowText" presStyleLbl="node1" presStyleIdx="0" presStyleCnt="1" custLinFactNeighborX="-5375" custLinFactNeighborY="-3838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8A1ED07-5849-4037-9CF4-B1B4A91D80AF}" type="pres">
      <dgm:prSet presAssocID="{CCCB203C-B9F5-4B0C-836D-8CC9E9D55211}" presName="rightArrowText" presStyleLbl="node1" presStyleIdx="0" presStyleCnt="1" custLinFactNeighborX="3975" custLinFactNeighborY="-3487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1EC9C3C-D1EC-4EED-BB2D-C7C73E1B0F58}" srcId="{CCCB203C-B9F5-4B0C-836D-8CC9E9D55211}" destId="{7AFC5488-18FC-48ED-96D5-CC85A35C8CA3}" srcOrd="1" destOrd="0" parTransId="{60FABC2B-EFC1-4118-8F6E-E080E732B663}" sibTransId="{793A2325-837B-4CB3-8672-5D47B97B4F67}"/>
    <dgm:cxn modelId="{2AE8B678-E2BB-45FD-B004-447571A4F84B}" type="presOf" srcId="{7AFC5488-18FC-48ED-96D5-CC85A35C8CA3}" destId="{18A1ED07-5849-4037-9CF4-B1B4A91D80AF}" srcOrd="0" destOrd="0" presId="urn:microsoft.com/office/officeart/2005/8/layout/arrow6"/>
    <dgm:cxn modelId="{C726BAEE-692C-4799-8EF4-ED4E10EE3EDF}" type="presOf" srcId="{CCCB203C-B9F5-4B0C-836D-8CC9E9D55211}" destId="{57D4A78A-43B6-4476-9294-8CFFC50859BC}" srcOrd="0" destOrd="0" presId="urn:microsoft.com/office/officeart/2005/8/layout/arrow6"/>
    <dgm:cxn modelId="{9E02DB18-1190-4418-B5A5-E79DDA399C7C}" srcId="{CCCB203C-B9F5-4B0C-836D-8CC9E9D55211}" destId="{E086C513-480F-4704-A8BB-56533BCB44DF}" srcOrd="0" destOrd="0" parTransId="{CB6C3524-065A-4FC4-A5B5-C12C548D9927}" sibTransId="{0D56273D-2158-4A5B-8FD5-3C475978077B}"/>
    <dgm:cxn modelId="{D6029D3E-932A-4040-B36F-961BA6990355}" type="presOf" srcId="{E086C513-480F-4704-A8BB-56533BCB44DF}" destId="{14FD828E-CEE0-4D85-B341-6565CD57645A}" srcOrd="0" destOrd="0" presId="urn:microsoft.com/office/officeart/2005/8/layout/arrow6"/>
    <dgm:cxn modelId="{9D89100F-4F02-49D8-8C0B-3D471B6C2600}" type="presParOf" srcId="{57D4A78A-43B6-4476-9294-8CFFC50859BC}" destId="{B0A3ADC5-2DCF-489E-9182-2F76966B0EA5}" srcOrd="0" destOrd="0" presId="urn:microsoft.com/office/officeart/2005/8/layout/arrow6"/>
    <dgm:cxn modelId="{7E02F3C9-F84C-4D30-B4EF-95DC3BA9DEB6}" type="presParOf" srcId="{57D4A78A-43B6-4476-9294-8CFFC50859BC}" destId="{14FD828E-CEE0-4D85-B341-6565CD57645A}" srcOrd="1" destOrd="0" presId="urn:microsoft.com/office/officeart/2005/8/layout/arrow6"/>
    <dgm:cxn modelId="{88407E70-4AE9-4587-A65E-3569C1FFD632}" type="presParOf" srcId="{57D4A78A-43B6-4476-9294-8CFFC50859BC}" destId="{18A1ED07-5849-4037-9CF4-B1B4A91D80A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CB203C-B9F5-4B0C-836D-8CC9E9D55211}" type="doc">
      <dgm:prSet loTypeId="urn:microsoft.com/office/officeart/2005/8/layout/arrow6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E086C513-480F-4704-A8BB-56533BCB44DF}">
      <dgm:prSet phldrT="[ข้อความ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1.</a:t>
          </a:r>
          <a:r>
            <a:rPr lang="th-TH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กม.ลายลักษณ์อักษร</a:t>
          </a:r>
          <a:endParaRPr lang="th-TH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CB6C3524-065A-4FC4-A5B5-C12C548D9927}" type="parTrans" cxnId="{9E02DB18-1190-4418-B5A5-E79DDA399C7C}">
      <dgm:prSet/>
      <dgm:spPr/>
      <dgm:t>
        <a:bodyPr/>
        <a:lstStyle/>
        <a:p>
          <a:endParaRPr lang="th-TH"/>
        </a:p>
      </dgm:t>
    </dgm:pt>
    <dgm:pt modelId="{0D56273D-2158-4A5B-8FD5-3C475978077B}" type="sibTrans" cxnId="{9E02DB18-1190-4418-B5A5-E79DDA399C7C}">
      <dgm:prSet/>
      <dgm:spPr/>
      <dgm:t>
        <a:bodyPr/>
        <a:lstStyle/>
        <a:p>
          <a:endParaRPr lang="th-TH"/>
        </a:p>
      </dgm:t>
    </dgm:pt>
    <dgm:pt modelId="{7AFC5488-18FC-48ED-96D5-CC85A35C8CA3}">
      <dgm:prSet phldrT="[ข้อความ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2. </a:t>
          </a:r>
          <a:r>
            <a:rPr lang="th-TH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กม.ไม่เป็นลายลักษณ์อักษร</a:t>
          </a:r>
          <a:endParaRPr lang="th-TH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60FABC2B-EFC1-4118-8F6E-E080E732B663}" type="parTrans" cxnId="{01EC9C3C-D1EC-4EED-BB2D-C7C73E1B0F58}">
      <dgm:prSet/>
      <dgm:spPr/>
      <dgm:t>
        <a:bodyPr/>
        <a:lstStyle/>
        <a:p>
          <a:endParaRPr lang="th-TH"/>
        </a:p>
      </dgm:t>
    </dgm:pt>
    <dgm:pt modelId="{793A2325-837B-4CB3-8672-5D47B97B4F67}" type="sibTrans" cxnId="{01EC9C3C-D1EC-4EED-BB2D-C7C73E1B0F58}">
      <dgm:prSet/>
      <dgm:spPr/>
      <dgm:t>
        <a:bodyPr/>
        <a:lstStyle/>
        <a:p>
          <a:endParaRPr lang="th-TH"/>
        </a:p>
      </dgm:t>
    </dgm:pt>
    <dgm:pt modelId="{57D4A78A-43B6-4476-9294-8CFFC50859BC}" type="pres">
      <dgm:prSet presAssocID="{CCCB203C-B9F5-4B0C-836D-8CC9E9D5521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A3ADC5-2DCF-489E-9182-2F76966B0EA5}" type="pres">
      <dgm:prSet presAssocID="{CCCB203C-B9F5-4B0C-836D-8CC9E9D55211}" presName="ribbon" presStyleLbl="node1" presStyleIdx="0" presStyleCnt="1" custScaleY="87643" custLinFactNeighborY="-17921"/>
      <dgm:spPr>
        <a:ln w="57150">
          <a:solidFill>
            <a:schemeClr val="bg1"/>
          </a:solidFill>
        </a:ln>
        <a:effectLst>
          <a:outerShdw blurRad="660400" dist="533400" dir="4680000" algn="t" rotWithShape="0">
            <a:prstClr val="black">
              <a:alpha val="40000"/>
            </a:prstClr>
          </a:outerShdw>
        </a:effectLst>
      </dgm:spPr>
    </dgm:pt>
    <dgm:pt modelId="{14FD828E-CEE0-4D85-B341-6565CD57645A}" type="pres">
      <dgm:prSet presAssocID="{CCCB203C-B9F5-4B0C-836D-8CC9E9D55211}" presName="leftArrowText" presStyleLbl="node1" presStyleIdx="0" presStyleCnt="1" custLinFactNeighborX="-5375" custLinFactNeighborY="-3838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8A1ED07-5849-4037-9CF4-B1B4A91D80AF}" type="pres">
      <dgm:prSet presAssocID="{CCCB203C-B9F5-4B0C-836D-8CC9E9D55211}" presName="rightArrowText" presStyleLbl="node1" presStyleIdx="0" presStyleCnt="1" custLinFactNeighborX="3975" custLinFactNeighborY="-3487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1EC9C3C-D1EC-4EED-BB2D-C7C73E1B0F58}" srcId="{CCCB203C-B9F5-4B0C-836D-8CC9E9D55211}" destId="{7AFC5488-18FC-48ED-96D5-CC85A35C8CA3}" srcOrd="1" destOrd="0" parTransId="{60FABC2B-EFC1-4118-8F6E-E080E732B663}" sibTransId="{793A2325-837B-4CB3-8672-5D47B97B4F67}"/>
    <dgm:cxn modelId="{31DC987B-B93E-4838-83B5-44B9274AF077}" type="presOf" srcId="{CCCB203C-B9F5-4B0C-836D-8CC9E9D55211}" destId="{57D4A78A-43B6-4476-9294-8CFFC50859BC}" srcOrd="0" destOrd="0" presId="urn:microsoft.com/office/officeart/2005/8/layout/arrow6"/>
    <dgm:cxn modelId="{FC973023-1157-453E-9F20-56CBE4491F44}" type="presOf" srcId="{E086C513-480F-4704-A8BB-56533BCB44DF}" destId="{14FD828E-CEE0-4D85-B341-6565CD57645A}" srcOrd="0" destOrd="0" presId="urn:microsoft.com/office/officeart/2005/8/layout/arrow6"/>
    <dgm:cxn modelId="{9E02DB18-1190-4418-B5A5-E79DDA399C7C}" srcId="{CCCB203C-B9F5-4B0C-836D-8CC9E9D55211}" destId="{E086C513-480F-4704-A8BB-56533BCB44DF}" srcOrd="0" destOrd="0" parTransId="{CB6C3524-065A-4FC4-A5B5-C12C548D9927}" sibTransId="{0D56273D-2158-4A5B-8FD5-3C475978077B}"/>
    <dgm:cxn modelId="{B96C9DE6-F0A1-4974-BAB4-B747C081F18B}" type="presOf" srcId="{7AFC5488-18FC-48ED-96D5-CC85A35C8CA3}" destId="{18A1ED07-5849-4037-9CF4-B1B4A91D80AF}" srcOrd="0" destOrd="0" presId="urn:microsoft.com/office/officeart/2005/8/layout/arrow6"/>
    <dgm:cxn modelId="{48693EBE-497B-43A0-9E20-C26B7ED4A988}" type="presParOf" srcId="{57D4A78A-43B6-4476-9294-8CFFC50859BC}" destId="{B0A3ADC5-2DCF-489E-9182-2F76966B0EA5}" srcOrd="0" destOrd="0" presId="urn:microsoft.com/office/officeart/2005/8/layout/arrow6"/>
    <dgm:cxn modelId="{B1A9012C-13E9-4D15-8CEF-C9FB4D726233}" type="presParOf" srcId="{57D4A78A-43B6-4476-9294-8CFFC50859BC}" destId="{14FD828E-CEE0-4D85-B341-6565CD57645A}" srcOrd="1" destOrd="0" presId="urn:microsoft.com/office/officeart/2005/8/layout/arrow6"/>
    <dgm:cxn modelId="{7FF9220D-286D-45BE-98E6-9594F4874C42}" type="presParOf" srcId="{57D4A78A-43B6-4476-9294-8CFFC50859BC}" destId="{18A1ED07-5849-4037-9CF4-B1B4A91D80A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80FD72-C2E2-41B8-A5FF-08A1E6FEC2F3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CA6AFC71-9904-496B-B747-91772B232216}">
      <dgm:prSet phldrT="[ข้อความ]" custT="1"/>
      <dgm:spPr/>
      <dgm:t>
        <a:bodyPr anchor="b"/>
        <a:lstStyle/>
        <a:p>
          <a:pPr>
            <a:lnSpc>
              <a:spcPct val="100000"/>
            </a:lnSpc>
            <a:spcBef>
              <a:spcPts val="0"/>
            </a:spcBef>
          </a:pPr>
          <a:r>
            <a:rPr lang="th-TH" sz="3200" b="1" dirty="0" smtClean="0">
              <a:latin typeface="TH SarabunPSK" pitchFamily="34" charset="-34"/>
              <a:cs typeface="TH SarabunPSK" pitchFamily="34" charset="-34"/>
            </a:rPr>
            <a:t>รัฐธรรมนูญ</a:t>
          </a:r>
          <a:endParaRPr lang="th-TH" sz="3200" b="1" dirty="0">
            <a:latin typeface="TH SarabunPSK" pitchFamily="34" charset="-34"/>
            <a:cs typeface="TH SarabunPSK" pitchFamily="34" charset="-34"/>
          </a:endParaRPr>
        </a:p>
      </dgm:t>
    </dgm:pt>
    <dgm:pt modelId="{3D0FFA64-B7AB-4CE8-9D85-449E1829FE15}" type="parTrans" cxnId="{1394A72E-8F16-4F7B-9D4F-B32862C7E271}">
      <dgm:prSet/>
      <dgm:spPr/>
      <dgm:t>
        <a:bodyPr/>
        <a:lstStyle/>
        <a:p>
          <a:endParaRPr lang="th-TH"/>
        </a:p>
      </dgm:t>
    </dgm:pt>
    <dgm:pt modelId="{68303F47-ED02-44D6-A7A1-FEF870746F75}" type="sibTrans" cxnId="{1394A72E-8F16-4F7B-9D4F-B32862C7E271}">
      <dgm:prSet/>
      <dgm:spPr/>
      <dgm:t>
        <a:bodyPr/>
        <a:lstStyle/>
        <a:p>
          <a:endParaRPr lang="th-TH"/>
        </a:p>
      </dgm:t>
    </dgm:pt>
    <dgm:pt modelId="{E57F1CF8-4CFB-427E-8234-9D22C0C19B2A}">
      <dgm:prSet phldrT="[ข้อความ]" custT="1"/>
      <dgm:spPr/>
      <dgm:t>
        <a:bodyPr/>
        <a:lstStyle/>
        <a:p>
          <a:r>
            <a:rPr lang="th-TH" sz="3200" b="1" dirty="0" smtClean="0">
              <a:latin typeface="TH SarabunPSK" pitchFamily="34" charset="-34"/>
              <a:cs typeface="TH SarabunPSK" pitchFamily="34" charset="-34"/>
            </a:rPr>
            <a:t>พ.ร.บ.ประกอบรัฐธรรมนูญ</a:t>
          </a:r>
          <a:endParaRPr lang="th-TH" sz="3200" b="1" dirty="0">
            <a:latin typeface="TH SarabunPSK" pitchFamily="34" charset="-34"/>
            <a:cs typeface="TH SarabunPSK" pitchFamily="34" charset="-34"/>
          </a:endParaRPr>
        </a:p>
      </dgm:t>
    </dgm:pt>
    <dgm:pt modelId="{B2F5AA01-E2D8-450C-B298-783CE03D52D0}" type="parTrans" cxnId="{A4FE63F9-6613-457E-8BFC-C32F02C00E60}">
      <dgm:prSet/>
      <dgm:spPr/>
      <dgm:t>
        <a:bodyPr/>
        <a:lstStyle/>
        <a:p>
          <a:endParaRPr lang="th-TH"/>
        </a:p>
      </dgm:t>
    </dgm:pt>
    <dgm:pt modelId="{7081BCB1-D23B-4D21-891E-AA5BA00BE43C}" type="sibTrans" cxnId="{A4FE63F9-6613-457E-8BFC-C32F02C00E60}">
      <dgm:prSet/>
      <dgm:spPr/>
      <dgm:t>
        <a:bodyPr/>
        <a:lstStyle/>
        <a:p>
          <a:endParaRPr lang="th-TH"/>
        </a:p>
      </dgm:t>
    </dgm:pt>
    <dgm:pt modelId="{EBF18B05-1629-4EC9-B4A9-756B91A73B32}">
      <dgm:prSet phldrT="[ข้อความ]" phldr="1"/>
      <dgm:spPr/>
      <dgm:t>
        <a:bodyPr/>
        <a:lstStyle/>
        <a:p>
          <a:endParaRPr lang="th-TH"/>
        </a:p>
      </dgm:t>
    </dgm:pt>
    <dgm:pt modelId="{596C3162-BF7D-49D0-8D9A-32992F9824A6}" type="parTrans" cxnId="{DD3EA728-B570-4058-AA2B-2D7853973516}">
      <dgm:prSet/>
      <dgm:spPr/>
      <dgm:t>
        <a:bodyPr/>
        <a:lstStyle/>
        <a:p>
          <a:endParaRPr lang="th-TH"/>
        </a:p>
      </dgm:t>
    </dgm:pt>
    <dgm:pt modelId="{4E8FC6AD-47A4-4C67-A819-E4C523B1F7A2}" type="sibTrans" cxnId="{DD3EA728-B570-4058-AA2B-2D7853973516}">
      <dgm:prSet/>
      <dgm:spPr/>
      <dgm:t>
        <a:bodyPr/>
        <a:lstStyle/>
        <a:p>
          <a:endParaRPr lang="th-TH"/>
        </a:p>
      </dgm:t>
    </dgm:pt>
    <dgm:pt modelId="{77404E3F-E7FC-4F88-8985-C797438B8DAA}">
      <dgm:prSet phldrT="[ข้อความ]" custT="1"/>
      <dgm:spPr/>
      <dgm:t>
        <a:bodyPr/>
        <a:lstStyle/>
        <a:p>
          <a:r>
            <a:rPr lang="th-TH" sz="4400" b="1" dirty="0" smtClean="0">
              <a:latin typeface="TH SarabunPSK" pitchFamily="34" charset="-34"/>
              <a:cs typeface="TH SarabunPSK" pitchFamily="34" charset="-34"/>
            </a:rPr>
            <a:t>พ.ร.บ. และ พ.ร.ก. </a:t>
          </a:r>
          <a:r>
            <a:rPr lang="en-US" sz="4400" b="1" dirty="0" smtClean="0">
              <a:latin typeface="TH SarabunPSK" pitchFamily="34" charset="-34"/>
              <a:cs typeface="TH SarabunPSK" pitchFamily="34" charset="-34"/>
            </a:rPr>
            <a:t>   </a:t>
          </a:r>
          <a:endParaRPr lang="th-TH" sz="4400" b="1" dirty="0">
            <a:latin typeface="TH SarabunPSK" pitchFamily="34" charset="-34"/>
            <a:cs typeface="TH SarabunPSK" pitchFamily="34" charset="-34"/>
          </a:endParaRPr>
        </a:p>
      </dgm:t>
    </dgm:pt>
    <dgm:pt modelId="{ED35E853-E889-4FF0-982A-60C15238EEC4}" type="parTrans" cxnId="{0E021E74-C1DD-43C5-94C8-0E9F8103F668}">
      <dgm:prSet/>
      <dgm:spPr/>
      <dgm:t>
        <a:bodyPr/>
        <a:lstStyle/>
        <a:p>
          <a:endParaRPr lang="th-TH"/>
        </a:p>
      </dgm:t>
    </dgm:pt>
    <dgm:pt modelId="{236ECF59-16D5-4F17-BDA8-B3ABEE4C07A5}" type="sibTrans" cxnId="{0E021E74-C1DD-43C5-94C8-0E9F8103F668}">
      <dgm:prSet/>
      <dgm:spPr/>
      <dgm:t>
        <a:bodyPr/>
        <a:lstStyle/>
        <a:p>
          <a:endParaRPr lang="th-TH"/>
        </a:p>
      </dgm:t>
    </dgm:pt>
    <dgm:pt modelId="{D8799AD8-E23C-435A-A462-E990D7789BB2}" type="pres">
      <dgm:prSet presAssocID="{0C80FD72-C2E2-41B8-A5FF-08A1E6FEC2F3}" presName="Name0" presStyleCnt="0">
        <dgm:presLayoutVars>
          <dgm:dir/>
          <dgm:animLvl val="lvl"/>
          <dgm:resizeHandles val="exact"/>
        </dgm:presLayoutVars>
      </dgm:prSet>
      <dgm:spPr/>
    </dgm:pt>
    <dgm:pt modelId="{C7D3CBB3-6C4B-49D8-B628-697DFAD4F10C}" type="pres">
      <dgm:prSet presAssocID="{CA6AFC71-9904-496B-B747-91772B232216}" presName="Name8" presStyleCnt="0"/>
      <dgm:spPr/>
    </dgm:pt>
    <dgm:pt modelId="{3B1AB0EE-9FDF-444F-B1AE-495814C8C6B4}" type="pres">
      <dgm:prSet presAssocID="{CA6AFC71-9904-496B-B747-91772B232216}" presName="level" presStyleLbl="node1" presStyleIdx="0" presStyleCnt="4" custScaleY="45284" custLinFactNeighborX="-446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3CE6B5F-ADD5-4C9C-93E8-82BF742F7FBB}" type="pres">
      <dgm:prSet presAssocID="{CA6AFC71-9904-496B-B747-91772B23221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B95A5A1-5D48-4586-B267-6196B16260AC}" type="pres">
      <dgm:prSet presAssocID="{E57F1CF8-4CFB-427E-8234-9D22C0C19B2A}" presName="Name8" presStyleCnt="0"/>
      <dgm:spPr/>
    </dgm:pt>
    <dgm:pt modelId="{EA7C746F-5C11-4CF5-89D1-45DBBBE042C2}" type="pres">
      <dgm:prSet presAssocID="{E57F1CF8-4CFB-427E-8234-9D22C0C19B2A}" presName="level" presStyleLbl="node1" presStyleIdx="1" presStyleCnt="4" custScaleY="32957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CD4C022-7A54-469E-AD83-484A9EC8D3A2}" type="pres">
      <dgm:prSet presAssocID="{E57F1CF8-4CFB-427E-8234-9D22C0C19B2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59E972B-9DFB-4291-8D29-2BC11EE11A6B}" type="pres">
      <dgm:prSet presAssocID="{77404E3F-E7FC-4F88-8985-C797438B8DAA}" presName="Name8" presStyleCnt="0"/>
      <dgm:spPr/>
    </dgm:pt>
    <dgm:pt modelId="{3381C1B8-62F9-49DB-813C-6143DE0BE396}" type="pres">
      <dgm:prSet presAssocID="{77404E3F-E7FC-4F88-8985-C797438B8DAA}" presName="level" presStyleLbl="node1" presStyleIdx="2" presStyleCnt="4" custScaleY="35965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4023DBD-5F61-4398-8F9A-CB64A662AFC0}" type="pres">
      <dgm:prSet presAssocID="{77404E3F-E7FC-4F88-8985-C797438B8DA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E680883-DEA8-4FF3-A8FC-E3EC6D8E7F53}" type="pres">
      <dgm:prSet presAssocID="{EBF18B05-1629-4EC9-B4A9-756B91A73B32}" presName="Name8" presStyleCnt="0"/>
      <dgm:spPr/>
    </dgm:pt>
    <dgm:pt modelId="{F30E0FF7-361F-450C-9737-8A8A01F36588}" type="pres">
      <dgm:prSet presAssocID="{EBF18B05-1629-4EC9-B4A9-756B91A73B32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CA58E2-9988-4748-A161-739944B89E98}" type="pres">
      <dgm:prSet presAssocID="{EBF18B05-1629-4EC9-B4A9-756B91A73B3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25E583-AD00-439D-B765-B15308EC2D6B}" type="presOf" srcId="{EBF18B05-1629-4EC9-B4A9-756B91A73B32}" destId="{F30E0FF7-361F-450C-9737-8A8A01F36588}" srcOrd="0" destOrd="0" presId="urn:microsoft.com/office/officeart/2005/8/layout/pyramid1"/>
    <dgm:cxn modelId="{097DDD17-4410-4F0D-9722-6C11CB9E11A1}" type="presOf" srcId="{77404E3F-E7FC-4F88-8985-C797438B8DAA}" destId="{44023DBD-5F61-4398-8F9A-CB64A662AFC0}" srcOrd="1" destOrd="0" presId="urn:microsoft.com/office/officeart/2005/8/layout/pyramid1"/>
    <dgm:cxn modelId="{A4FE63F9-6613-457E-8BFC-C32F02C00E60}" srcId="{0C80FD72-C2E2-41B8-A5FF-08A1E6FEC2F3}" destId="{E57F1CF8-4CFB-427E-8234-9D22C0C19B2A}" srcOrd="1" destOrd="0" parTransId="{B2F5AA01-E2D8-450C-B298-783CE03D52D0}" sibTransId="{7081BCB1-D23B-4D21-891E-AA5BA00BE43C}"/>
    <dgm:cxn modelId="{05AFDD8E-BE5A-4B45-940D-0B46DD297B36}" type="presOf" srcId="{E57F1CF8-4CFB-427E-8234-9D22C0C19B2A}" destId="{ECD4C022-7A54-469E-AD83-484A9EC8D3A2}" srcOrd="1" destOrd="0" presId="urn:microsoft.com/office/officeart/2005/8/layout/pyramid1"/>
    <dgm:cxn modelId="{94E33207-955F-429B-BB5D-8A9C71D1B171}" type="presOf" srcId="{77404E3F-E7FC-4F88-8985-C797438B8DAA}" destId="{3381C1B8-62F9-49DB-813C-6143DE0BE396}" srcOrd="0" destOrd="0" presId="urn:microsoft.com/office/officeart/2005/8/layout/pyramid1"/>
    <dgm:cxn modelId="{06E34118-A9FC-445D-AC83-D429F0D21499}" type="presOf" srcId="{0C80FD72-C2E2-41B8-A5FF-08A1E6FEC2F3}" destId="{D8799AD8-E23C-435A-A462-E990D7789BB2}" srcOrd="0" destOrd="0" presId="urn:microsoft.com/office/officeart/2005/8/layout/pyramid1"/>
    <dgm:cxn modelId="{1394A72E-8F16-4F7B-9D4F-B32862C7E271}" srcId="{0C80FD72-C2E2-41B8-A5FF-08A1E6FEC2F3}" destId="{CA6AFC71-9904-496B-B747-91772B232216}" srcOrd="0" destOrd="0" parTransId="{3D0FFA64-B7AB-4CE8-9D85-449E1829FE15}" sibTransId="{68303F47-ED02-44D6-A7A1-FEF870746F75}"/>
    <dgm:cxn modelId="{46E161DF-A806-417E-8BFA-49A78A7DB180}" type="presOf" srcId="{CA6AFC71-9904-496B-B747-91772B232216}" destId="{3B1AB0EE-9FDF-444F-B1AE-495814C8C6B4}" srcOrd="0" destOrd="0" presId="urn:microsoft.com/office/officeart/2005/8/layout/pyramid1"/>
    <dgm:cxn modelId="{351D2316-87AF-4CE2-A2B2-BCBB89548223}" type="presOf" srcId="{CA6AFC71-9904-496B-B747-91772B232216}" destId="{23CE6B5F-ADD5-4C9C-93E8-82BF742F7FBB}" srcOrd="1" destOrd="0" presId="urn:microsoft.com/office/officeart/2005/8/layout/pyramid1"/>
    <dgm:cxn modelId="{DD3EA728-B570-4058-AA2B-2D7853973516}" srcId="{0C80FD72-C2E2-41B8-A5FF-08A1E6FEC2F3}" destId="{EBF18B05-1629-4EC9-B4A9-756B91A73B32}" srcOrd="3" destOrd="0" parTransId="{596C3162-BF7D-49D0-8D9A-32992F9824A6}" sibTransId="{4E8FC6AD-47A4-4C67-A819-E4C523B1F7A2}"/>
    <dgm:cxn modelId="{D0199404-CDA3-4786-91B4-2A6344DFB884}" type="presOf" srcId="{E57F1CF8-4CFB-427E-8234-9D22C0C19B2A}" destId="{EA7C746F-5C11-4CF5-89D1-45DBBBE042C2}" srcOrd="0" destOrd="0" presId="urn:microsoft.com/office/officeart/2005/8/layout/pyramid1"/>
    <dgm:cxn modelId="{0E021E74-C1DD-43C5-94C8-0E9F8103F668}" srcId="{0C80FD72-C2E2-41B8-A5FF-08A1E6FEC2F3}" destId="{77404E3F-E7FC-4F88-8985-C797438B8DAA}" srcOrd="2" destOrd="0" parTransId="{ED35E853-E889-4FF0-982A-60C15238EEC4}" sibTransId="{236ECF59-16D5-4F17-BDA8-B3ABEE4C07A5}"/>
    <dgm:cxn modelId="{B517100A-68AD-494C-86C9-A01632F28EB2}" type="presOf" srcId="{EBF18B05-1629-4EC9-B4A9-756B91A73B32}" destId="{F6CA58E2-9988-4748-A161-739944B89E98}" srcOrd="1" destOrd="0" presId="urn:microsoft.com/office/officeart/2005/8/layout/pyramid1"/>
    <dgm:cxn modelId="{5221287D-B809-4DD1-97B9-B93AAA55EC2F}" type="presParOf" srcId="{D8799AD8-E23C-435A-A462-E990D7789BB2}" destId="{C7D3CBB3-6C4B-49D8-B628-697DFAD4F10C}" srcOrd="0" destOrd="0" presId="urn:microsoft.com/office/officeart/2005/8/layout/pyramid1"/>
    <dgm:cxn modelId="{7F5C7A04-D81D-4146-890A-95CB44010473}" type="presParOf" srcId="{C7D3CBB3-6C4B-49D8-B628-697DFAD4F10C}" destId="{3B1AB0EE-9FDF-444F-B1AE-495814C8C6B4}" srcOrd="0" destOrd="0" presId="urn:microsoft.com/office/officeart/2005/8/layout/pyramid1"/>
    <dgm:cxn modelId="{2710C5DC-F9C2-42D8-9D96-8AAB4DB11110}" type="presParOf" srcId="{C7D3CBB3-6C4B-49D8-B628-697DFAD4F10C}" destId="{23CE6B5F-ADD5-4C9C-93E8-82BF742F7FBB}" srcOrd="1" destOrd="0" presId="urn:microsoft.com/office/officeart/2005/8/layout/pyramid1"/>
    <dgm:cxn modelId="{9EF37C18-B25C-4ECD-8FCF-DA7746C2C4DD}" type="presParOf" srcId="{D8799AD8-E23C-435A-A462-E990D7789BB2}" destId="{6B95A5A1-5D48-4586-B267-6196B16260AC}" srcOrd="1" destOrd="0" presId="urn:microsoft.com/office/officeart/2005/8/layout/pyramid1"/>
    <dgm:cxn modelId="{13714298-B25B-46CF-88BD-088965FC8271}" type="presParOf" srcId="{6B95A5A1-5D48-4586-B267-6196B16260AC}" destId="{EA7C746F-5C11-4CF5-89D1-45DBBBE042C2}" srcOrd="0" destOrd="0" presId="urn:microsoft.com/office/officeart/2005/8/layout/pyramid1"/>
    <dgm:cxn modelId="{1908FD98-2B43-4CDA-9A4B-47081EA05DFA}" type="presParOf" srcId="{6B95A5A1-5D48-4586-B267-6196B16260AC}" destId="{ECD4C022-7A54-469E-AD83-484A9EC8D3A2}" srcOrd="1" destOrd="0" presId="urn:microsoft.com/office/officeart/2005/8/layout/pyramid1"/>
    <dgm:cxn modelId="{457EFDDE-3CA1-4FA8-96FE-37BBE28FD6C7}" type="presParOf" srcId="{D8799AD8-E23C-435A-A462-E990D7789BB2}" destId="{859E972B-9DFB-4291-8D29-2BC11EE11A6B}" srcOrd="2" destOrd="0" presId="urn:microsoft.com/office/officeart/2005/8/layout/pyramid1"/>
    <dgm:cxn modelId="{75D5E76D-1C55-4F4B-9C59-F8F079B3CFCE}" type="presParOf" srcId="{859E972B-9DFB-4291-8D29-2BC11EE11A6B}" destId="{3381C1B8-62F9-49DB-813C-6143DE0BE396}" srcOrd="0" destOrd="0" presId="urn:microsoft.com/office/officeart/2005/8/layout/pyramid1"/>
    <dgm:cxn modelId="{F3DD0D1C-E774-4AB4-8B83-CF35B946F113}" type="presParOf" srcId="{859E972B-9DFB-4291-8D29-2BC11EE11A6B}" destId="{44023DBD-5F61-4398-8F9A-CB64A662AFC0}" srcOrd="1" destOrd="0" presId="urn:microsoft.com/office/officeart/2005/8/layout/pyramid1"/>
    <dgm:cxn modelId="{107D2AC2-9992-4BAE-92DE-0C38E7C985A8}" type="presParOf" srcId="{D8799AD8-E23C-435A-A462-E990D7789BB2}" destId="{6E680883-DEA8-4FF3-A8FC-E3EC6D8E7F53}" srcOrd="3" destOrd="0" presId="urn:microsoft.com/office/officeart/2005/8/layout/pyramid1"/>
    <dgm:cxn modelId="{8889D938-7D4F-419B-915D-E35FD0E6886E}" type="presParOf" srcId="{6E680883-DEA8-4FF3-A8FC-E3EC6D8E7F53}" destId="{F30E0FF7-361F-450C-9737-8A8A01F36588}" srcOrd="0" destOrd="0" presId="urn:microsoft.com/office/officeart/2005/8/layout/pyramid1"/>
    <dgm:cxn modelId="{98759FFC-21A9-4184-8D09-CA4DFDB2CFF4}" type="presParOf" srcId="{6E680883-DEA8-4FF3-A8FC-E3EC6D8E7F53}" destId="{F6CA58E2-9988-4748-A161-739944B89E9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CB203C-B9F5-4B0C-836D-8CC9E9D55211}" type="doc">
      <dgm:prSet loTypeId="urn:microsoft.com/office/officeart/2005/8/layout/arrow6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E086C513-480F-4704-A8BB-56533BCB44DF}">
      <dgm:prSet phldrT="[ข้อความ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1.</a:t>
          </a:r>
          <a:r>
            <a:rPr lang="th-TH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กม.ลายลักษณ์อักษร</a:t>
          </a:r>
          <a:endParaRPr lang="th-TH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CB6C3524-065A-4FC4-A5B5-C12C548D9927}" type="parTrans" cxnId="{9E02DB18-1190-4418-B5A5-E79DDA399C7C}">
      <dgm:prSet/>
      <dgm:spPr/>
      <dgm:t>
        <a:bodyPr/>
        <a:lstStyle/>
        <a:p>
          <a:endParaRPr lang="th-TH"/>
        </a:p>
      </dgm:t>
    </dgm:pt>
    <dgm:pt modelId="{0D56273D-2158-4A5B-8FD5-3C475978077B}" type="sibTrans" cxnId="{9E02DB18-1190-4418-B5A5-E79DDA399C7C}">
      <dgm:prSet/>
      <dgm:spPr/>
      <dgm:t>
        <a:bodyPr/>
        <a:lstStyle/>
        <a:p>
          <a:endParaRPr lang="th-TH"/>
        </a:p>
      </dgm:t>
    </dgm:pt>
    <dgm:pt modelId="{7AFC5488-18FC-48ED-96D5-CC85A35C8CA3}">
      <dgm:prSet phldrT="[ข้อความ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2. </a:t>
          </a:r>
          <a:r>
            <a:rPr lang="th-TH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กม.ไม่เป็นลายลักษณ์อักษร</a:t>
          </a:r>
          <a:endParaRPr lang="th-TH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60FABC2B-EFC1-4118-8F6E-E080E732B663}" type="parTrans" cxnId="{01EC9C3C-D1EC-4EED-BB2D-C7C73E1B0F58}">
      <dgm:prSet/>
      <dgm:spPr/>
      <dgm:t>
        <a:bodyPr/>
        <a:lstStyle/>
        <a:p>
          <a:endParaRPr lang="th-TH"/>
        </a:p>
      </dgm:t>
    </dgm:pt>
    <dgm:pt modelId="{793A2325-837B-4CB3-8672-5D47B97B4F67}" type="sibTrans" cxnId="{01EC9C3C-D1EC-4EED-BB2D-C7C73E1B0F58}">
      <dgm:prSet/>
      <dgm:spPr/>
      <dgm:t>
        <a:bodyPr/>
        <a:lstStyle/>
        <a:p>
          <a:endParaRPr lang="th-TH"/>
        </a:p>
      </dgm:t>
    </dgm:pt>
    <dgm:pt modelId="{57D4A78A-43B6-4476-9294-8CFFC50859BC}" type="pres">
      <dgm:prSet presAssocID="{CCCB203C-B9F5-4B0C-836D-8CC9E9D5521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A3ADC5-2DCF-489E-9182-2F76966B0EA5}" type="pres">
      <dgm:prSet presAssocID="{CCCB203C-B9F5-4B0C-836D-8CC9E9D55211}" presName="ribbon" presStyleLbl="node1" presStyleIdx="0" presStyleCnt="1" custScaleY="87643" custLinFactNeighborY="-18735"/>
      <dgm:spPr>
        <a:ln w="57150">
          <a:solidFill>
            <a:schemeClr val="bg1"/>
          </a:solidFill>
        </a:ln>
        <a:effectLst>
          <a:outerShdw blurRad="660400" dist="533400" dir="4680000" algn="t" rotWithShape="0">
            <a:prstClr val="black">
              <a:alpha val="40000"/>
            </a:prstClr>
          </a:outerShdw>
        </a:effectLst>
      </dgm:spPr>
    </dgm:pt>
    <dgm:pt modelId="{14FD828E-CEE0-4D85-B341-6565CD57645A}" type="pres">
      <dgm:prSet presAssocID="{CCCB203C-B9F5-4B0C-836D-8CC9E9D55211}" presName="leftArrowText" presStyleLbl="node1" presStyleIdx="0" presStyleCnt="1" custLinFactNeighborX="-5375" custLinFactNeighborY="-3950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8A1ED07-5849-4037-9CF4-B1B4A91D80AF}" type="pres">
      <dgm:prSet presAssocID="{CCCB203C-B9F5-4B0C-836D-8CC9E9D55211}" presName="rightArrowText" presStyleLbl="node1" presStyleIdx="0" presStyleCnt="1" custLinFactNeighborX="3975" custLinFactNeighborY="-3487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A121FB63-2A0D-4F60-B506-634C723FD908}" type="presOf" srcId="{E086C513-480F-4704-A8BB-56533BCB44DF}" destId="{14FD828E-CEE0-4D85-B341-6565CD57645A}" srcOrd="0" destOrd="0" presId="urn:microsoft.com/office/officeart/2005/8/layout/arrow6"/>
    <dgm:cxn modelId="{A5250707-F2E5-4A2C-AFCC-78BBE4DBB6D6}" type="presOf" srcId="{7AFC5488-18FC-48ED-96D5-CC85A35C8CA3}" destId="{18A1ED07-5849-4037-9CF4-B1B4A91D80AF}" srcOrd="0" destOrd="0" presId="urn:microsoft.com/office/officeart/2005/8/layout/arrow6"/>
    <dgm:cxn modelId="{01EC9C3C-D1EC-4EED-BB2D-C7C73E1B0F58}" srcId="{CCCB203C-B9F5-4B0C-836D-8CC9E9D55211}" destId="{7AFC5488-18FC-48ED-96D5-CC85A35C8CA3}" srcOrd="1" destOrd="0" parTransId="{60FABC2B-EFC1-4118-8F6E-E080E732B663}" sibTransId="{793A2325-837B-4CB3-8672-5D47B97B4F67}"/>
    <dgm:cxn modelId="{434408CB-F19B-43FF-9472-A205B8BB8127}" type="presOf" srcId="{CCCB203C-B9F5-4B0C-836D-8CC9E9D55211}" destId="{57D4A78A-43B6-4476-9294-8CFFC50859BC}" srcOrd="0" destOrd="0" presId="urn:microsoft.com/office/officeart/2005/8/layout/arrow6"/>
    <dgm:cxn modelId="{9E02DB18-1190-4418-B5A5-E79DDA399C7C}" srcId="{CCCB203C-B9F5-4B0C-836D-8CC9E9D55211}" destId="{E086C513-480F-4704-A8BB-56533BCB44DF}" srcOrd="0" destOrd="0" parTransId="{CB6C3524-065A-4FC4-A5B5-C12C548D9927}" sibTransId="{0D56273D-2158-4A5B-8FD5-3C475978077B}"/>
    <dgm:cxn modelId="{63B94717-BE0B-42D8-AC28-D64385A45C27}" type="presParOf" srcId="{57D4A78A-43B6-4476-9294-8CFFC50859BC}" destId="{B0A3ADC5-2DCF-489E-9182-2F76966B0EA5}" srcOrd="0" destOrd="0" presId="urn:microsoft.com/office/officeart/2005/8/layout/arrow6"/>
    <dgm:cxn modelId="{2D26E9BB-BE93-4DE3-AA87-B05E2B9D71BB}" type="presParOf" srcId="{57D4A78A-43B6-4476-9294-8CFFC50859BC}" destId="{14FD828E-CEE0-4D85-B341-6565CD57645A}" srcOrd="1" destOrd="0" presId="urn:microsoft.com/office/officeart/2005/8/layout/arrow6"/>
    <dgm:cxn modelId="{711C0519-FC9C-4B48-AF99-93724992C2C3}" type="presParOf" srcId="{57D4A78A-43B6-4476-9294-8CFFC50859BC}" destId="{18A1ED07-5849-4037-9CF4-B1B4A91D80A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CB203C-B9F5-4B0C-836D-8CC9E9D55211}" type="doc">
      <dgm:prSet loTypeId="urn:microsoft.com/office/officeart/2005/8/layout/arrow6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E086C513-480F-4704-A8BB-56533BCB44DF}">
      <dgm:prSet phldrT="[ข้อความ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1.</a:t>
          </a:r>
          <a:r>
            <a:rPr lang="th-TH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กม.ลายลักษณ์อักษร</a:t>
          </a:r>
          <a:endParaRPr lang="th-TH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CB6C3524-065A-4FC4-A5B5-C12C548D9927}" type="parTrans" cxnId="{9E02DB18-1190-4418-B5A5-E79DDA399C7C}">
      <dgm:prSet/>
      <dgm:spPr/>
      <dgm:t>
        <a:bodyPr/>
        <a:lstStyle/>
        <a:p>
          <a:endParaRPr lang="th-TH"/>
        </a:p>
      </dgm:t>
    </dgm:pt>
    <dgm:pt modelId="{0D56273D-2158-4A5B-8FD5-3C475978077B}" type="sibTrans" cxnId="{9E02DB18-1190-4418-B5A5-E79DDA399C7C}">
      <dgm:prSet/>
      <dgm:spPr/>
      <dgm:t>
        <a:bodyPr/>
        <a:lstStyle/>
        <a:p>
          <a:endParaRPr lang="th-TH"/>
        </a:p>
      </dgm:t>
    </dgm:pt>
    <dgm:pt modelId="{7AFC5488-18FC-48ED-96D5-CC85A35C8CA3}">
      <dgm:prSet phldrT="[ข้อความ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2. </a:t>
          </a:r>
          <a:r>
            <a:rPr lang="th-TH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กม.ไม่เป็นลายลักษณ์อักษร</a:t>
          </a:r>
          <a:endParaRPr lang="th-TH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60FABC2B-EFC1-4118-8F6E-E080E732B663}" type="parTrans" cxnId="{01EC9C3C-D1EC-4EED-BB2D-C7C73E1B0F58}">
      <dgm:prSet/>
      <dgm:spPr/>
      <dgm:t>
        <a:bodyPr/>
        <a:lstStyle/>
        <a:p>
          <a:endParaRPr lang="th-TH"/>
        </a:p>
      </dgm:t>
    </dgm:pt>
    <dgm:pt modelId="{793A2325-837B-4CB3-8672-5D47B97B4F67}" type="sibTrans" cxnId="{01EC9C3C-D1EC-4EED-BB2D-C7C73E1B0F58}">
      <dgm:prSet/>
      <dgm:spPr/>
      <dgm:t>
        <a:bodyPr/>
        <a:lstStyle/>
        <a:p>
          <a:endParaRPr lang="th-TH"/>
        </a:p>
      </dgm:t>
    </dgm:pt>
    <dgm:pt modelId="{57D4A78A-43B6-4476-9294-8CFFC50859BC}" type="pres">
      <dgm:prSet presAssocID="{CCCB203C-B9F5-4B0C-836D-8CC9E9D5521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A3ADC5-2DCF-489E-9182-2F76966B0EA5}" type="pres">
      <dgm:prSet presAssocID="{CCCB203C-B9F5-4B0C-836D-8CC9E9D55211}" presName="ribbon" presStyleLbl="node1" presStyleIdx="0" presStyleCnt="1" custLinFactNeighborY="-17921"/>
      <dgm:spPr>
        <a:ln w="57150">
          <a:solidFill>
            <a:schemeClr val="bg1"/>
          </a:solidFill>
        </a:ln>
        <a:effectLst>
          <a:outerShdw blurRad="660400" dist="533400" dir="468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/>
        </a:p>
      </dgm:t>
    </dgm:pt>
    <dgm:pt modelId="{14FD828E-CEE0-4D85-B341-6565CD57645A}" type="pres">
      <dgm:prSet presAssocID="{CCCB203C-B9F5-4B0C-836D-8CC9E9D55211}" presName="leftArrowText" presStyleLbl="node1" presStyleIdx="0" presStyleCnt="1" custLinFactNeighborX="-5375" custLinFactNeighborY="-3838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8A1ED07-5849-4037-9CF4-B1B4A91D80AF}" type="pres">
      <dgm:prSet presAssocID="{CCCB203C-B9F5-4B0C-836D-8CC9E9D55211}" presName="rightArrowText" presStyleLbl="node1" presStyleIdx="0" presStyleCnt="1" custLinFactNeighborX="3975" custLinFactNeighborY="-3487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1EC9C3C-D1EC-4EED-BB2D-C7C73E1B0F58}" srcId="{CCCB203C-B9F5-4B0C-836D-8CC9E9D55211}" destId="{7AFC5488-18FC-48ED-96D5-CC85A35C8CA3}" srcOrd="1" destOrd="0" parTransId="{60FABC2B-EFC1-4118-8F6E-E080E732B663}" sibTransId="{793A2325-837B-4CB3-8672-5D47B97B4F67}"/>
    <dgm:cxn modelId="{259E5B4C-3524-40DA-A36F-4F89C6264678}" type="presOf" srcId="{7AFC5488-18FC-48ED-96D5-CC85A35C8CA3}" destId="{18A1ED07-5849-4037-9CF4-B1B4A91D80AF}" srcOrd="0" destOrd="0" presId="urn:microsoft.com/office/officeart/2005/8/layout/arrow6"/>
    <dgm:cxn modelId="{A73EF9C9-D0C5-4D99-9CDE-A0F7BD3090C5}" type="presOf" srcId="{CCCB203C-B9F5-4B0C-836D-8CC9E9D55211}" destId="{57D4A78A-43B6-4476-9294-8CFFC50859BC}" srcOrd="0" destOrd="0" presId="urn:microsoft.com/office/officeart/2005/8/layout/arrow6"/>
    <dgm:cxn modelId="{9E02DB18-1190-4418-B5A5-E79DDA399C7C}" srcId="{CCCB203C-B9F5-4B0C-836D-8CC9E9D55211}" destId="{E086C513-480F-4704-A8BB-56533BCB44DF}" srcOrd="0" destOrd="0" parTransId="{CB6C3524-065A-4FC4-A5B5-C12C548D9927}" sibTransId="{0D56273D-2158-4A5B-8FD5-3C475978077B}"/>
    <dgm:cxn modelId="{2180E026-FBE9-4DC2-8FD5-1B8A5F3DF33D}" type="presOf" srcId="{E086C513-480F-4704-A8BB-56533BCB44DF}" destId="{14FD828E-CEE0-4D85-B341-6565CD57645A}" srcOrd="0" destOrd="0" presId="urn:microsoft.com/office/officeart/2005/8/layout/arrow6"/>
    <dgm:cxn modelId="{B51112E3-8EB5-4CCE-975A-E84207B9EF6D}" type="presParOf" srcId="{57D4A78A-43B6-4476-9294-8CFFC50859BC}" destId="{B0A3ADC5-2DCF-489E-9182-2F76966B0EA5}" srcOrd="0" destOrd="0" presId="urn:microsoft.com/office/officeart/2005/8/layout/arrow6"/>
    <dgm:cxn modelId="{060E682D-CC68-4600-BF71-046C6B6DC206}" type="presParOf" srcId="{57D4A78A-43B6-4476-9294-8CFFC50859BC}" destId="{14FD828E-CEE0-4D85-B341-6565CD57645A}" srcOrd="1" destOrd="0" presId="urn:microsoft.com/office/officeart/2005/8/layout/arrow6"/>
    <dgm:cxn modelId="{6CEDE70D-6C5C-45E3-B30D-DB1803773287}" type="presParOf" srcId="{57D4A78A-43B6-4476-9294-8CFFC50859BC}" destId="{18A1ED07-5849-4037-9CF4-B1B4A91D80A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CB203C-B9F5-4B0C-836D-8CC9E9D55211}" type="doc">
      <dgm:prSet loTypeId="urn:microsoft.com/office/officeart/2005/8/layout/arrow6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E086C513-480F-4704-A8BB-56533BCB44DF}">
      <dgm:prSet phldrT="[ข้อความ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1.</a:t>
          </a:r>
          <a:r>
            <a:rPr lang="th-TH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กม.ลายลักษณ์อักษร</a:t>
          </a:r>
          <a:endParaRPr lang="th-TH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CB6C3524-065A-4FC4-A5B5-C12C548D9927}" type="parTrans" cxnId="{9E02DB18-1190-4418-B5A5-E79DDA399C7C}">
      <dgm:prSet/>
      <dgm:spPr/>
      <dgm:t>
        <a:bodyPr/>
        <a:lstStyle/>
        <a:p>
          <a:endParaRPr lang="th-TH"/>
        </a:p>
      </dgm:t>
    </dgm:pt>
    <dgm:pt modelId="{0D56273D-2158-4A5B-8FD5-3C475978077B}" type="sibTrans" cxnId="{9E02DB18-1190-4418-B5A5-E79DDA399C7C}">
      <dgm:prSet/>
      <dgm:spPr/>
      <dgm:t>
        <a:bodyPr/>
        <a:lstStyle/>
        <a:p>
          <a:endParaRPr lang="th-TH"/>
        </a:p>
      </dgm:t>
    </dgm:pt>
    <dgm:pt modelId="{7AFC5488-18FC-48ED-96D5-CC85A35C8CA3}">
      <dgm:prSet phldrT="[ข้อความ]" custT="1"/>
      <dgm:spPr/>
      <dgm:t>
        <a:bodyPr/>
        <a:lstStyle/>
        <a:p>
          <a:pPr algn="r"/>
          <a:r>
            <a:rPr lang="en-US" sz="36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2. </a:t>
          </a:r>
          <a:r>
            <a:rPr lang="th-TH" sz="36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กม.ไม่เป็นลายลักษณ์อักษร</a:t>
          </a:r>
          <a:endParaRPr lang="th-TH" sz="3600" b="1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gm:t>
    </dgm:pt>
    <dgm:pt modelId="{60FABC2B-EFC1-4118-8F6E-E080E732B663}" type="parTrans" cxnId="{01EC9C3C-D1EC-4EED-BB2D-C7C73E1B0F58}">
      <dgm:prSet/>
      <dgm:spPr/>
      <dgm:t>
        <a:bodyPr/>
        <a:lstStyle/>
        <a:p>
          <a:endParaRPr lang="th-TH"/>
        </a:p>
      </dgm:t>
    </dgm:pt>
    <dgm:pt modelId="{793A2325-837B-4CB3-8672-5D47B97B4F67}" type="sibTrans" cxnId="{01EC9C3C-D1EC-4EED-BB2D-C7C73E1B0F58}">
      <dgm:prSet/>
      <dgm:spPr/>
      <dgm:t>
        <a:bodyPr/>
        <a:lstStyle/>
        <a:p>
          <a:endParaRPr lang="th-TH"/>
        </a:p>
      </dgm:t>
    </dgm:pt>
    <dgm:pt modelId="{57D4A78A-43B6-4476-9294-8CFFC50859BC}" type="pres">
      <dgm:prSet presAssocID="{CCCB203C-B9F5-4B0C-836D-8CC9E9D5521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A3ADC5-2DCF-489E-9182-2F76966B0EA5}" type="pres">
      <dgm:prSet presAssocID="{CCCB203C-B9F5-4B0C-836D-8CC9E9D55211}" presName="ribbon" presStyleLbl="node1" presStyleIdx="0" presStyleCnt="1" custScaleY="93523" custLinFactNeighborY="-16545"/>
      <dgm:spPr>
        <a:ln w="57150">
          <a:solidFill>
            <a:schemeClr val="bg1"/>
          </a:solidFill>
        </a:ln>
        <a:effectLst>
          <a:outerShdw blurRad="660400" dist="533400" dir="4680000" algn="t" rotWithShape="0">
            <a:prstClr val="black">
              <a:alpha val="40000"/>
            </a:prstClr>
          </a:outerShdw>
        </a:effectLst>
      </dgm:spPr>
    </dgm:pt>
    <dgm:pt modelId="{14FD828E-CEE0-4D85-B341-6565CD57645A}" type="pres">
      <dgm:prSet presAssocID="{CCCB203C-B9F5-4B0C-836D-8CC9E9D55211}" presName="leftArrowText" presStyleLbl="node1" presStyleIdx="0" presStyleCnt="1" custLinFactNeighborX="-5375" custLinFactNeighborY="-3838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8A1ED07-5849-4037-9CF4-B1B4A91D80AF}" type="pres">
      <dgm:prSet presAssocID="{CCCB203C-B9F5-4B0C-836D-8CC9E9D55211}" presName="rightArrowText" presStyleLbl="node1" presStyleIdx="0" presStyleCnt="1" custLinFactNeighborX="3975" custLinFactNeighborY="-3487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6AE2033-D1B8-4EF0-B094-03ACDEB58484}" type="presOf" srcId="{CCCB203C-B9F5-4B0C-836D-8CC9E9D55211}" destId="{57D4A78A-43B6-4476-9294-8CFFC50859BC}" srcOrd="0" destOrd="0" presId="urn:microsoft.com/office/officeart/2005/8/layout/arrow6"/>
    <dgm:cxn modelId="{01EC9C3C-D1EC-4EED-BB2D-C7C73E1B0F58}" srcId="{CCCB203C-B9F5-4B0C-836D-8CC9E9D55211}" destId="{7AFC5488-18FC-48ED-96D5-CC85A35C8CA3}" srcOrd="1" destOrd="0" parTransId="{60FABC2B-EFC1-4118-8F6E-E080E732B663}" sibTransId="{793A2325-837B-4CB3-8672-5D47B97B4F67}"/>
    <dgm:cxn modelId="{EC6A4282-B5C7-48A4-A259-815485ED4C44}" type="presOf" srcId="{E086C513-480F-4704-A8BB-56533BCB44DF}" destId="{14FD828E-CEE0-4D85-B341-6565CD57645A}" srcOrd="0" destOrd="0" presId="urn:microsoft.com/office/officeart/2005/8/layout/arrow6"/>
    <dgm:cxn modelId="{9E02DB18-1190-4418-B5A5-E79DDA399C7C}" srcId="{CCCB203C-B9F5-4B0C-836D-8CC9E9D55211}" destId="{E086C513-480F-4704-A8BB-56533BCB44DF}" srcOrd="0" destOrd="0" parTransId="{CB6C3524-065A-4FC4-A5B5-C12C548D9927}" sibTransId="{0D56273D-2158-4A5B-8FD5-3C475978077B}"/>
    <dgm:cxn modelId="{D635BEA4-9798-4969-96BF-A30845BEEB73}" type="presOf" srcId="{7AFC5488-18FC-48ED-96D5-CC85A35C8CA3}" destId="{18A1ED07-5849-4037-9CF4-B1B4A91D80AF}" srcOrd="0" destOrd="0" presId="urn:microsoft.com/office/officeart/2005/8/layout/arrow6"/>
    <dgm:cxn modelId="{418F4F41-B0B5-41B4-83DD-0BB5C94675A3}" type="presParOf" srcId="{57D4A78A-43B6-4476-9294-8CFFC50859BC}" destId="{B0A3ADC5-2DCF-489E-9182-2F76966B0EA5}" srcOrd="0" destOrd="0" presId="urn:microsoft.com/office/officeart/2005/8/layout/arrow6"/>
    <dgm:cxn modelId="{B94712B0-0F26-48C8-BF94-1E72CB4EA9C8}" type="presParOf" srcId="{57D4A78A-43B6-4476-9294-8CFFC50859BC}" destId="{14FD828E-CEE0-4D85-B341-6565CD57645A}" srcOrd="1" destOrd="0" presId="urn:microsoft.com/office/officeart/2005/8/layout/arrow6"/>
    <dgm:cxn modelId="{ABD33D52-208C-4DF2-99F3-9D8E2BF6C855}" type="presParOf" srcId="{57D4A78A-43B6-4476-9294-8CFFC50859BC}" destId="{18A1ED07-5849-4037-9CF4-B1B4A91D80A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8D3642-3555-4437-A6EB-E7B84EED404E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1B905E9A-7B4B-41D1-A178-F8288FA82B51}">
      <dgm:prSet phldrT="[ข้อความ]"/>
      <dgm:spPr>
        <a:effectLst>
          <a:outerShdw blurRad="660400" dist="558800" dir="5400000" algn="t" rotWithShape="0">
            <a:prstClr val="black">
              <a:alpha val="68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</a:pPr>
          <a:r>
            <a:rPr lang="en-US" b="1" dirty="0" smtClean="0">
              <a:latin typeface="TH SarabunPSK" pitchFamily="34" charset="-34"/>
              <a:cs typeface="TH SarabunPSK" pitchFamily="34" charset="-34"/>
            </a:rPr>
            <a:t>1.</a:t>
          </a:r>
          <a:endParaRPr lang="th-TH" b="1" dirty="0" smtClean="0">
            <a:latin typeface="TH SarabunPSK" pitchFamily="34" charset="-34"/>
            <a:cs typeface="TH SarabunPSK" pitchFamily="34" charset="-34"/>
          </a:endParaRPr>
        </a:p>
        <a:p>
          <a:pPr>
            <a:lnSpc>
              <a:spcPct val="100000"/>
            </a:lnSpc>
          </a:pPr>
          <a:r>
            <a:rPr lang="th-TH" b="1" dirty="0" smtClean="0">
              <a:latin typeface="TH SarabunPSK" pitchFamily="34" charset="-34"/>
              <a:cs typeface="TH SarabunPSK" pitchFamily="34" charset="-34"/>
            </a:rPr>
            <a:t>กม.จารีตประเพณี</a:t>
          </a:r>
          <a:endParaRPr lang="th-TH" b="1" dirty="0">
            <a:latin typeface="TH SarabunPSK" pitchFamily="34" charset="-34"/>
            <a:cs typeface="TH SarabunPSK" pitchFamily="34" charset="-34"/>
          </a:endParaRPr>
        </a:p>
      </dgm:t>
    </dgm:pt>
    <dgm:pt modelId="{F82765F8-BCFF-45F3-932C-406A83DEA5D2}" type="parTrans" cxnId="{28E60ED6-5DA8-4945-86F3-75FFEA7B155F}">
      <dgm:prSet/>
      <dgm:spPr/>
      <dgm:t>
        <a:bodyPr/>
        <a:lstStyle/>
        <a:p>
          <a:endParaRPr lang="th-TH"/>
        </a:p>
      </dgm:t>
    </dgm:pt>
    <dgm:pt modelId="{997DFE39-AB35-47F7-BD4D-BEB18EF8EBC0}" type="sibTrans" cxnId="{28E60ED6-5DA8-4945-86F3-75FFEA7B155F}">
      <dgm:prSet/>
      <dgm:spPr/>
      <dgm:t>
        <a:bodyPr/>
        <a:lstStyle/>
        <a:p>
          <a:endParaRPr lang="th-TH"/>
        </a:p>
      </dgm:t>
    </dgm:pt>
    <dgm:pt modelId="{A3C344EB-9FFA-4B9B-B263-D061A064808C}">
      <dgm:prSet phldrT="[ข้อความ]"/>
      <dgm:spPr>
        <a:effectLst>
          <a:outerShdw blurRad="660400" dist="558800" dir="5400000" algn="t" rotWithShape="0">
            <a:prstClr val="black">
              <a:alpha val="68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</a:pPr>
          <a:r>
            <a:rPr lang="en-US" dirty="0" smtClean="0">
              <a:latin typeface="TH SarabunPSK" pitchFamily="34" charset="-34"/>
              <a:cs typeface="TH SarabunPSK" pitchFamily="34" charset="-34"/>
            </a:rPr>
            <a:t>2.</a:t>
          </a:r>
          <a:endParaRPr lang="th-TH" dirty="0" smtClean="0">
            <a:latin typeface="TH SarabunPSK" pitchFamily="34" charset="-34"/>
            <a:cs typeface="TH SarabunPSK" pitchFamily="34" charset="-34"/>
          </a:endParaRPr>
        </a:p>
        <a:p>
          <a:pPr>
            <a:lnSpc>
              <a:spcPct val="100000"/>
            </a:lnSpc>
          </a:pPr>
          <a:r>
            <a:rPr lang="th-TH" dirty="0" smtClean="0">
              <a:latin typeface="TH SarabunPSK" pitchFamily="34" charset="-34"/>
              <a:cs typeface="TH SarabunPSK" pitchFamily="34" charset="-34"/>
            </a:rPr>
            <a:t>หลัก กม</a:t>
          </a:r>
          <a:r>
            <a:rPr lang="en-US" dirty="0" smtClean="0">
              <a:latin typeface="TH SarabunPSK" pitchFamily="34" charset="-34"/>
              <a:cs typeface="TH SarabunPSK" pitchFamily="34" charset="-34"/>
            </a:rPr>
            <a:t>.</a:t>
          </a:r>
          <a:r>
            <a:rPr lang="th-TH" dirty="0" smtClean="0">
              <a:latin typeface="TH SarabunPSK" pitchFamily="34" charset="-34"/>
              <a:cs typeface="TH SarabunPSK" pitchFamily="34" charset="-34"/>
            </a:rPr>
            <a:t>ทั่วไป</a:t>
          </a:r>
          <a:endParaRPr lang="th-TH" dirty="0">
            <a:latin typeface="TH SarabunPSK" pitchFamily="34" charset="-34"/>
            <a:cs typeface="TH SarabunPSK" pitchFamily="34" charset="-34"/>
          </a:endParaRPr>
        </a:p>
      </dgm:t>
    </dgm:pt>
    <dgm:pt modelId="{5BAA5B5D-F9A9-4B64-A496-C4182E7BEBE6}" type="parTrans" cxnId="{21E8A17A-B9DB-4252-BA14-BA9F986BF38E}">
      <dgm:prSet/>
      <dgm:spPr/>
      <dgm:t>
        <a:bodyPr/>
        <a:lstStyle/>
        <a:p>
          <a:endParaRPr lang="th-TH"/>
        </a:p>
      </dgm:t>
    </dgm:pt>
    <dgm:pt modelId="{EFD276FC-8AD8-4ED9-9B0B-87F219EAF60A}" type="sibTrans" cxnId="{21E8A17A-B9DB-4252-BA14-BA9F986BF38E}">
      <dgm:prSet/>
      <dgm:spPr/>
      <dgm:t>
        <a:bodyPr/>
        <a:lstStyle/>
        <a:p>
          <a:endParaRPr lang="th-TH"/>
        </a:p>
      </dgm:t>
    </dgm:pt>
    <dgm:pt modelId="{DFB37C0F-B8AE-4FFE-BB83-4CD1FAE9ED2D}">
      <dgm:prSet phldrT="[ข้อความ]" custT="1"/>
      <dgm:spPr>
        <a:effectLst>
          <a:outerShdw blurRad="660400" dist="558800" dir="5400000" algn="t" rotWithShape="0">
            <a:prstClr val="black">
              <a:alpha val="68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</a:pPr>
          <a:r>
            <a:rPr lang="en-US" sz="5500" dirty="0" smtClean="0">
              <a:latin typeface="TH SarabunPSK" pitchFamily="34" charset="-34"/>
              <a:cs typeface="TH SarabunPSK" pitchFamily="34" charset="-34"/>
            </a:rPr>
            <a:t>3.</a:t>
          </a:r>
          <a:endParaRPr lang="th-TH" sz="5500" dirty="0" smtClean="0">
            <a:latin typeface="TH SarabunPSK" pitchFamily="34" charset="-34"/>
            <a:cs typeface="TH SarabunPSK" pitchFamily="34" charset="-34"/>
          </a:endParaRPr>
        </a:p>
        <a:p>
          <a:pPr>
            <a:lnSpc>
              <a:spcPct val="100000"/>
            </a:lnSpc>
          </a:pPr>
          <a:r>
            <a:rPr lang="th-TH" sz="4800" dirty="0" smtClean="0">
              <a:latin typeface="TH SarabunPSK" pitchFamily="34" charset="-34"/>
              <a:cs typeface="TH SarabunPSK" pitchFamily="34" charset="-34"/>
            </a:rPr>
            <a:t>คำพิพากษาของศาล</a:t>
          </a:r>
          <a:endParaRPr lang="th-TH" sz="4800" dirty="0">
            <a:latin typeface="TH SarabunPSK" pitchFamily="34" charset="-34"/>
            <a:cs typeface="TH SarabunPSK" pitchFamily="34" charset="-34"/>
          </a:endParaRPr>
        </a:p>
      </dgm:t>
    </dgm:pt>
    <dgm:pt modelId="{C7BA83E9-D30D-4D95-AFA1-2F24CCABEECA}" type="parTrans" cxnId="{CD3F6E32-D669-44F8-8BEC-4C0FB1819C31}">
      <dgm:prSet/>
      <dgm:spPr/>
      <dgm:t>
        <a:bodyPr/>
        <a:lstStyle/>
        <a:p>
          <a:endParaRPr lang="th-TH"/>
        </a:p>
      </dgm:t>
    </dgm:pt>
    <dgm:pt modelId="{281B8480-5EA2-4EDD-9458-5231867011D8}" type="sibTrans" cxnId="{CD3F6E32-D669-44F8-8BEC-4C0FB1819C31}">
      <dgm:prSet/>
      <dgm:spPr/>
      <dgm:t>
        <a:bodyPr/>
        <a:lstStyle/>
        <a:p>
          <a:endParaRPr lang="th-TH"/>
        </a:p>
      </dgm:t>
    </dgm:pt>
    <dgm:pt modelId="{DCF3A13A-3A87-48F2-99B6-375585B2BD22}" type="pres">
      <dgm:prSet presAssocID="{308D3642-3555-4437-A6EB-E7B84EED40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AFD7C6-72B4-43A9-8E7F-186B00CBD0D3}" type="pres">
      <dgm:prSet presAssocID="{1B905E9A-7B4B-41D1-A178-F8288FA82B51}" presName="node" presStyleLbl="node1" presStyleIdx="0" presStyleCnt="3" custLinFactNeighborY="49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80FD866-B7F9-4B40-8D35-23C7FBAB88F6}" type="pres">
      <dgm:prSet presAssocID="{997DFE39-AB35-47F7-BD4D-BEB18EF8EBC0}" presName="sibTrans" presStyleCnt="0"/>
      <dgm:spPr/>
    </dgm:pt>
    <dgm:pt modelId="{FED0BF48-1E52-4508-A142-5FA63A72B8F9}" type="pres">
      <dgm:prSet presAssocID="{A3C344EB-9FFA-4B9B-B263-D061A064808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433F045-C6FA-49C8-84DD-4D0DEBFC8381}" type="pres">
      <dgm:prSet presAssocID="{EFD276FC-8AD8-4ED9-9B0B-87F219EAF60A}" presName="sibTrans" presStyleCnt="0"/>
      <dgm:spPr/>
    </dgm:pt>
    <dgm:pt modelId="{188B38C6-1620-46DB-9A03-678EC4A88435}" type="pres">
      <dgm:prSet presAssocID="{DFB37C0F-B8AE-4FFE-BB83-4CD1FAE9ED2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1E8A17A-B9DB-4252-BA14-BA9F986BF38E}" srcId="{308D3642-3555-4437-A6EB-E7B84EED404E}" destId="{A3C344EB-9FFA-4B9B-B263-D061A064808C}" srcOrd="1" destOrd="0" parTransId="{5BAA5B5D-F9A9-4B64-A496-C4182E7BEBE6}" sibTransId="{EFD276FC-8AD8-4ED9-9B0B-87F219EAF60A}"/>
    <dgm:cxn modelId="{CD3F6E32-D669-44F8-8BEC-4C0FB1819C31}" srcId="{308D3642-3555-4437-A6EB-E7B84EED404E}" destId="{DFB37C0F-B8AE-4FFE-BB83-4CD1FAE9ED2D}" srcOrd="2" destOrd="0" parTransId="{C7BA83E9-D30D-4D95-AFA1-2F24CCABEECA}" sibTransId="{281B8480-5EA2-4EDD-9458-5231867011D8}"/>
    <dgm:cxn modelId="{8F479BB9-E57E-4BF8-A36F-3D842289EDE7}" type="presOf" srcId="{1B905E9A-7B4B-41D1-A178-F8288FA82B51}" destId="{61AFD7C6-72B4-43A9-8E7F-186B00CBD0D3}" srcOrd="0" destOrd="0" presId="urn:microsoft.com/office/officeart/2005/8/layout/hList6"/>
    <dgm:cxn modelId="{B57C2F71-CA59-4242-A23B-666749A69018}" type="presOf" srcId="{DFB37C0F-B8AE-4FFE-BB83-4CD1FAE9ED2D}" destId="{188B38C6-1620-46DB-9A03-678EC4A88435}" srcOrd="0" destOrd="0" presId="urn:microsoft.com/office/officeart/2005/8/layout/hList6"/>
    <dgm:cxn modelId="{54055D81-A99D-4000-A2FC-A17E4DBD0D29}" type="presOf" srcId="{308D3642-3555-4437-A6EB-E7B84EED404E}" destId="{DCF3A13A-3A87-48F2-99B6-375585B2BD22}" srcOrd="0" destOrd="0" presId="urn:microsoft.com/office/officeart/2005/8/layout/hList6"/>
    <dgm:cxn modelId="{3BA3682A-9F48-461A-83F5-AD70283C0820}" type="presOf" srcId="{A3C344EB-9FFA-4B9B-B263-D061A064808C}" destId="{FED0BF48-1E52-4508-A142-5FA63A72B8F9}" srcOrd="0" destOrd="0" presId="urn:microsoft.com/office/officeart/2005/8/layout/hList6"/>
    <dgm:cxn modelId="{28E60ED6-5DA8-4945-86F3-75FFEA7B155F}" srcId="{308D3642-3555-4437-A6EB-E7B84EED404E}" destId="{1B905E9A-7B4B-41D1-A178-F8288FA82B51}" srcOrd="0" destOrd="0" parTransId="{F82765F8-BCFF-45F3-932C-406A83DEA5D2}" sibTransId="{997DFE39-AB35-47F7-BD4D-BEB18EF8EBC0}"/>
    <dgm:cxn modelId="{531010D5-13B1-4D60-A99B-BCAFAA5E7D32}" type="presParOf" srcId="{DCF3A13A-3A87-48F2-99B6-375585B2BD22}" destId="{61AFD7C6-72B4-43A9-8E7F-186B00CBD0D3}" srcOrd="0" destOrd="0" presId="urn:microsoft.com/office/officeart/2005/8/layout/hList6"/>
    <dgm:cxn modelId="{92CFCD5D-D48B-46DA-B00F-2ED3D76EBE4A}" type="presParOf" srcId="{DCF3A13A-3A87-48F2-99B6-375585B2BD22}" destId="{080FD866-B7F9-4B40-8D35-23C7FBAB88F6}" srcOrd="1" destOrd="0" presId="urn:microsoft.com/office/officeart/2005/8/layout/hList6"/>
    <dgm:cxn modelId="{229E6303-696D-411C-8FC0-4009B77408E5}" type="presParOf" srcId="{DCF3A13A-3A87-48F2-99B6-375585B2BD22}" destId="{FED0BF48-1E52-4508-A142-5FA63A72B8F9}" srcOrd="2" destOrd="0" presId="urn:microsoft.com/office/officeart/2005/8/layout/hList6"/>
    <dgm:cxn modelId="{F8233216-7972-4E3C-B42C-448BB9C6FF20}" type="presParOf" srcId="{DCF3A13A-3A87-48F2-99B6-375585B2BD22}" destId="{C433F045-C6FA-49C8-84DD-4D0DEBFC8381}" srcOrd="3" destOrd="0" presId="urn:microsoft.com/office/officeart/2005/8/layout/hList6"/>
    <dgm:cxn modelId="{ADBBF5A8-0E80-40E0-A60B-A09C87F4CC09}" type="presParOf" srcId="{DCF3A13A-3A87-48F2-99B6-375585B2BD22}" destId="{188B38C6-1620-46DB-9A03-678EC4A88435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A1F2D-7E39-48B7-AF8B-3616E97DDA07}">
      <dsp:nvSpPr>
        <dsp:cNvPr id="0" name=""/>
        <dsp:cNvSpPr/>
      </dsp:nvSpPr>
      <dsp:spPr>
        <a:xfrm>
          <a:off x="3746799" y="2136781"/>
          <a:ext cx="1729209" cy="1856184"/>
        </a:xfrm>
        <a:prstGeom prst="trapezoid">
          <a:avLst>
            <a:gd name="adj" fmla="val 7408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254000" dist="165100" dir="5400000">
            <a:prstClr val="black">
              <a:alpha val="57000"/>
            </a:prst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 smtClean="0">
            <a:latin typeface="TH SarabunPSK" pitchFamily="34" charset="-34"/>
            <a:cs typeface="TH SarabunPSK" pitchFamily="34" charset="-34"/>
          </a:endParaRPr>
        </a:p>
      </dsp:txBody>
      <dsp:txXfrm>
        <a:off x="3746799" y="2136781"/>
        <a:ext cx="1729209" cy="1856184"/>
      </dsp:txXfrm>
    </dsp:sp>
    <dsp:sp modelId="{AC143782-9552-46A7-9A3D-7AF45B5DA020}">
      <dsp:nvSpPr>
        <dsp:cNvPr id="0" name=""/>
        <dsp:cNvSpPr/>
      </dsp:nvSpPr>
      <dsp:spPr>
        <a:xfrm>
          <a:off x="2808460" y="1856184"/>
          <a:ext cx="3563750" cy="1550017"/>
        </a:xfrm>
        <a:prstGeom prst="trapezoid">
          <a:avLst>
            <a:gd name="adj" fmla="val 69014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254000" dist="165100" dir="5400000">
            <a:prstClr val="black">
              <a:alpha val="57000"/>
            </a:prst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>
              <a:latin typeface="TH SarabunPSK" pitchFamily="34" charset="-34"/>
              <a:cs typeface="TH SarabunPSK" pitchFamily="34" charset="-34"/>
            </a:rPr>
            <a:t>3. </a:t>
          </a:r>
          <a:r>
            <a:rPr lang="th-TH" sz="4400" kern="1200" dirty="0" smtClean="0">
              <a:latin typeface="TH SarabunPSK" pitchFamily="34" charset="-34"/>
              <a:cs typeface="TH SarabunPSK" pitchFamily="34" charset="-34"/>
            </a:rPr>
            <a:t>ยุค กม. เทคนิค</a:t>
          </a:r>
          <a:endParaRPr lang="th-TH" sz="44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3432117" y="1856184"/>
        <a:ext cx="2316437" cy="1550017"/>
      </dsp:txXfrm>
    </dsp:sp>
    <dsp:sp modelId="{2EBB7DBA-811F-4E04-A4CA-672DB0D093D9}">
      <dsp:nvSpPr>
        <dsp:cNvPr id="0" name=""/>
        <dsp:cNvSpPr/>
      </dsp:nvSpPr>
      <dsp:spPr>
        <a:xfrm>
          <a:off x="1480220" y="3406202"/>
          <a:ext cx="6236918" cy="1550017"/>
        </a:xfrm>
        <a:prstGeom prst="trapezoid">
          <a:avLst>
            <a:gd name="adj" fmla="val 69014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254000" dist="165100" dir="5400000">
            <a:prstClr val="black">
              <a:alpha val="57000"/>
            </a:prst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latin typeface="TH SarabunPSK" pitchFamily="34" charset="-34"/>
              <a:cs typeface="TH SarabunPSK" pitchFamily="34" charset="-34"/>
            </a:rPr>
            <a:t>2. </a:t>
          </a:r>
          <a:r>
            <a:rPr lang="th-TH" sz="5400" kern="1200" dirty="0" smtClean="0">
              <a:latin typeface="TH SarabunPSK" pitchFamily="34" charset="-34"/>
              <a:cs typeface="TH SarabunPSK" pitchFamily="34" charset="-34"/>
            </a:rPr>
            <a:t>ยุค กม. ของนักกม.</a:t>
          </a:r>
          <a:endParaRPr lang="th-TH" sz="5400" kern="1200" dirty="0">
            <a:latin typeface="TH SarabunPSK" pitchFamily="34" charset="-34"/>
            <a:cs typeface="TH SarabunPSK" pitchFamily="34" charset="-34"/>
          </a:endParaRPr>
        </a:p>
      </dsp:txBody>
      <dsp:txXfrm>
        <a:off x="2571681" y="3406202"/>
        <a:ext cx="4053997" cy="1550017"/>
      </dsp:txXfrm>
    </dsp:sp>
    <dsp:sp modelId="{3CC4C2AF-2C52-4BF8-B3E2-93024E3F52D9}">
      <dsp:nvSpPr>
        <dsp:cNvPr id="0" name=""/>
        <dsp:cNvSpPr/>
      </dsp:nvSpPr>
      <dsp:spPr>
        <a:xfrm>
          <a:off x="0" y="4956219"/>
          <a:ext cx="9143999" cy="1668516"/>
        </a:xfrm>
        <a:prstGeom prst="trapezoid">
          <a:avLst>
            <a:gd name="adj" fmla="val 69014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1. </a:t>
          </a:r>
          <a:r>
            <a:rPr lang="th-TH" sz="5400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ยุค กม. ชาวบ้าน</a:t>
          </a:r>
          <a:endParaRPr lang="th-TH" sz="5400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1600199" y="4956219"/>
        <a:ext cx="5943600" cy="16685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3ADC5-2DCF-489E-9182-2F76966B0EA5}">
      <dsp:nvSpPr>
        <dsp:cNvPr id="0" name=""/>
        <dsp:cNvSpPr/>
      </dsp:nvSpPr>
      <dsp:spPr>
        <a:xfrm>
          <a:off x="0" y="125108"/>
          <a:ext cx="7018783" cy="2807513"/>
        </a:xfrm>
        <a:prstGeom prst="leftRightRibb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bg1"/>
          </a:solidFill>
          <a:prstDash val="solid"/>
        </a:ln>
        <a:effectLst>
          <a:outerShdw blurRad="660400" dist="533400" dir="468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D828E-CEE0-4D85-B341-6565CD57645A}">
      <dsp:nvSpPr>
        <dsp:cNvPr id="0" name=""/>
        <dsp:cNvSpPr/>
      </dsp:nvSpPr>
      <dsp:spPr>
        <a:xfrm>
          <a:off x="717758" y="591571"/>
          <a:ext cx="2316198" cy="137568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5796" rIns="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1.</a:t>
          </a:r>
          <a:r>
            <a:rPr lang="th-TH" sz="41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กม.ลายลักษณ์อักษร</a:t>
          </a:r>
          <a:endParaRPr lang="th-TH" sz="41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717758" y="591571"/>
        <a:ext cx="2316198" cy="1375681"/>
      </dsp:txXfrm>
    </dsp:sp>
    <dsp:sp modelId="{18A1ED07-5849-4037-9CF4-B1B4A91D80AF}">
      <dsp:nvSpPr>
        <dsp:cNvPr id="0" name=""/>
        <dsp:cNvSpPr/>
      </dsp:nvSpPr>
      <dsp:spPr>
        <a:xfrm>
          <a:off x="3618200" y="1089018"/>
          <a:ext cx="2737325" cy="137568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5796" rIns="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2. </a:t>
          </a:r>
          <a:r>
            <a:rPr lang="th-TH" sz="41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กม.ไม่เป็นลายลักษณ์อักษร</a:t>
          </a:r>
          <a:endParaRPr lang="th-TH" sz="41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3618200" y="1089018"/>
        <a:ext cx="2737325" cy="13756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3ADC5-2DCF-489E-9182-2F76966B0EA5}">
      <dsp:nvSpPr>
        <dsp:cNvPr id="0" name=""/>
        <dsp:cNvSpPr/>
      </dsp:nvSpPr>
      <dsp:spPr>
        <a:xfrm>
          <a:off x="0" y="298570"/>
          <a:ext cx="7018783" cy="2460589"/>
        </a:xfrm>
        <a:prstGeom prst="leftRightRibb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bg1"/>
          </a:solidFill>
          <a:prstDash val="solid"/>
        </a:ln>
        <a:effectLst>
          <a:outerShdw blurRad="660400" dist="533400" dir="468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D828E-CEE0-4D85-B341-6565CD57645A}">
      <dsp:nvSpPr>
        <dsp:cNvPr id="0" name=""/>
        <dsp:cNvSpPr/>
      </dsp:nvSpPr>
      <dsp:spPr>
        <a:xfrm>
          <a:off x="717758" y="591571"/>
          <a:ext cx="2316198" cy="137568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5796" rIns="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1.</a:t>
          </a:r>
          <a:r>
            <a:rPr lang="th-TH" sz="41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กม.ลายลักษณ์อักษร</a:t>
          </a:r>
          <a:endParaRPr lang="th-TH" sz="41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717758" y="591571"/>
        <a:ext cx="2316198" cy="1375681"/>
      </dsp:txXfrm>
    </dsp:sp>
    <dsp:sp modelId="{18A1ED07-5849-4037-9CF4-B1B4A91D80AF}">
      <dsp:nvSpPr>
        <dsp:cNvPr id="0" name=""/>
        <dsp:cNvSpPr/>
      </dsp:nvSpPr>
      <dsp:spPr>
        <a:xfrm>
          <a:off x="3618200" y="1089018"/>
          <a:ext cx="2737325" cy="137568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5796" rIns="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2. </a:t>
          </a:r>
          <a:r>
            <a:rPr lang="th-TH" sz="4100" b="1" kern="12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rPr>
            <a:t>กม.ไม่เป็นลายลักษณ์อักษร</a:t>
          </a:r>
          <a:endParaRPr lang="th-TH" sz="4100" b="1" kern="1200" dirty="0">
            <a:solidFill>
              <a:schemeClr val="bg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3618200" y="1089018"/>
        <a:ext cx="2737325" cy="13756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AB0EE-9FDF-444F-B1AE-495814C8C6B4}">
      <dsp:nvSpPr>
        <dsp:cNvPr id="0" name=""/>
        <dsp:cNvSpPr/>
      </dsp:nvSpPr>
      <dsp:spPr>
        <a:xfrm>
          <a:off x="3590074" y="0"/>
          <a:ext cx="1929442" cy="1449808"/>
        </a:xfrm>
        <a:prstGeom prst="trapezoid">
          <a:avLst>
            <a:gd name="adj" fmla="val 665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latin typeface="TH SarabunPSK" pitchFamily="34" charset="-34"/>
              <a:cs typeface="TH SarabunPSK" pitchFamily="34" charset="-34"/>
            </a:rPr>
            <a:t>รัฐธรรมนูญ</a:t>
          </a:r>
          <a:endParaRPr lang="th-TH" sz="32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3590074" y="0"/>
        <a:ext cx="1929442" cy="1449808"/>
      </dsp:txXfrm>
    </dsp:sp>
    <dsp:sp modelId="{EA7C746F-5C11-4CF5-89D1-45DBBBE042C2}">
      <dsp:nvSpPr>
        <dsp:cNvPr id="0" name=""/>
        <dsp:cNvSpPr/>
      </dsp:nvSpPr>
      <dsp:spPr>
        <a:xfrm>
          <a:off x="2896570" y="1449808"/>
          <a:ext cx="3333661" cy="1055148"/>
        </a:xfrm>
        <a:prstGeom prst="trapezoid">
          <a:avLst>
            <a:gd name="adj" fmla="val 66541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latin typeface="TH SarabunPSK" pitchFamily="34" charset="-34"/>
              <a:cs typeface="TH SarabunPSK" pitchFamily="34" charset="-34"/>
            </a:rPr>
            <a:t>พ.ร.บ.ประกอบรัฐธรรมนูญ</a:t>
          </a:r>
          <a:endParaRPr lang="th-TH" sz="32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3479961" y="1449808"/>
        <a:ext cx="2166879" cy="1055148"/>
      </dsp:txXfrm>
    </dsp:sp>
    <dsp:sp modelId="{3381C1B8-62F9-49DB-813C-6143DE0BE396}">
      <dsp:nvSpPr>
        <dsp:cNvPr id="0" name=""/>
        <dsp:cNvSpPr/>
      </dsp:nvSpPr>
      <dsp:spPr>
        <a:xfrm>
          <a:off x="2130379" y="2504956"/>
          <a:ext cx="4866043" cy="1151452"/>
        </a:xfrm>
        <a:prstGeom prst="trapezoid">
          <a:avLst>
            <a:gd name="adj" fmla="val 66541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400" b="1" kern="1200" dirty="0" smtClean="0">
              <a:latin typeface="TH SarabunPSK" pitchFamily="34" charset="-34"/>
              <a:cs typeface="TH SarabunPSK" pitchFamily="34" charset="-34"/>
            </a:rPr>
            <a:t>พ.ร.บ. และ พ.ร.ก. </a:t>
          </a:r>
          <a:r>
            <a:rPr lang="en-US" sz="4400" b="1" kern="1200" dirty="0" smtClean="0">
              <a:latin typeface="TH SarabunPSK" pitchFamily="34" charset="-34"/>
              <a:cs typeface="TH SarabunPSK" pitchFamily="34" charset="-34"/>
            </a:rPr>
            <a:t>   </a:t>
          </a:r>
          <a:endParaRPr lang="th-TH" sz="44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2981937" y="2504956"/>
        <a:ext cx="3162928" cy="1151452"/>
      </dsp:txXfrm>
    </dsp:sp>
    <dsp:sp modelId="{F30E0FF7-361F-450C-9737-8A8A01F36588}">
      <dsp:nvSpPr>
        <dsp:cNvPr id="0" name=""/>
        <dsp:cNvSpPr/>
      </dsp:nvSpPr>
      <dsp:spPr>
        <a:xfrm>
          <a:off x="0" y="3656409"/>
          <a:ext cx="9126802" cy="3201590"/>
        </a:xfrm>
        <a:prstGeom prst="trapezoid">
          <a:avLst>
            <a:gd name="adj" fmla="val 6654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6500" kern="1200"/>
        </a:p>
      </dsp:txBody>
      <dsp:txXfrm>
        <a:off x="1597190" y="3656409"/>
        <a:ext cx="5932421" cy="32015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0AC1C-BAAD-4CBD-901C-8447A74BB90A}" type="datetimeFigureOut">
              <a:rPr lang="th-TH" smtClean="0"/>
              <a:t>26/02/61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003B9-8A3D-4DE2-8491-9CB15BD9A00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4231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แบ่งเป็น </a:t>
            </a:r>
            <a:r>
              <a:rPr lang="en-US" dirty="0" smtClean="0"/>
              <a:t>3 </a:t>
            </a:r>
            <a:r>
              <a:rPr lang="th-TH" dirty="0" smtClean="0"/>
              <a:t>กลุ่มใหญ่ ดังนี้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003B9-8A3D-4DE2-8491-9CB15BD9A00C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323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แบ่งเป็น </a:t>
            </a:r>
            <a:r>
              <a:rPr lang="en-US" dirty="0" smtClean="0"/>
              <a:t>3 </a:t>
            </a:r>
            <a:r>
              <a:rPr lang="th-TH" dirty="0" smtClean="0"/>
              <a:t>กลุ่มใหญ่ ดังนี้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003B9-8A3D-4DE2-8491-9CB15BD9A00C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323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แบ่งเป็น </a:t>
            </a:r>
            <a:r>
              <a:rPr lang="en-US" dirty="0" smtClean="0"/>
              <a:t>3 </a:t>
            </a:r>
            <a:r>
              <a:rPr lang="th-TH" dirty="0" smtClean="0"/>
              <a:t>กลุ่มใหญ่ ดังนี้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003B9-8A3D-4DE2-8491-9CB15BD9A00C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3238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003B9-8A3D-4DE2-8491-9CB15BD9A00C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1634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003B9-8A3D-4DE2-8491-9CB15BD9A00C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1634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003B9-8A3D-4DE2-8491-9CB15BD9A00C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1634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AFFA4-0B3A-4B09-82F5-DF5CDCAF5E02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A9641-746B-4EEE-B526-B9BE38BC07B1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04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F493D-6489-4DF0-B1E1-DE10EC7B5D8C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2FD98-1A0C-4D32-B9DB-92BE5CA5F7E7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2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70AEC-A759-4B0B-9E98-7D094D94B9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3F45D-91D3-4543-8FE5-E6F6AA2FE06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32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9AFFA4-0B3A-4B09-82F5-DF5CDCAF5E02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A9641-746B-4EEE-B526-B9BE38BC07B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ACEC7E-CEDB-486D-9F68-FEA8F953BB2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9C3FC-272F-41CD-95FF-7F2E22FC309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8F93AF-6360-4709-974A-7FF43D16461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DAF68F-E9E2-417E-A28A-7623733EED5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1E4DBD-1EAA-4067-958B-A0287B95CB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4FE054-7258-4C97-9D06-49961C6B12C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AF982D-52AC-43A3-AAF2-C28FCEEE68F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305D22-84DB-46ED-8CF6-9765D6A392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587813-28C5-4DEB-BC9C-779A9E41663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FA2E66-107D-4B88-936E-C561E15E893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55BA12-FE9B-4C80-A433-A0659EF04EE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5422B-3E8C-4E9F-8973-B3283D7DFAE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96470E-1474-460F-85B3-2FF4819DD63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72CBC-0BEC-40C3-9AB2-8839DA265B6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CEC7E-CEDB-486D-9F68-FEA8F953BB23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9C3FC-272F-41CD-95FF-7F2E22FC309C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703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A02FB-4B62-45FE-9AE5-4C093B3D2FD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C686BE-D5EA-41F6-A4B8-1CDD82152A1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5F493D-6489-4DF0-B1E1-DE10EC7B5D8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72FD98-1A0C-4D32-B9DB-92BE5CA5F7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F70AEC-A759-4B0B-9E98-7D094D94B9D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3F45D-91D3-4543-8FE5-E6F6AA2FE06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FC557-38BF-4D9F-9127-F93E6B721C8F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A5D8-9677-4880-BB54-AC16CEC536F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50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AAB09-B0DA-49AF-921E-C3B8C20DD26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E5F02-4552-47C5-8106-01EF63A035E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52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CC93C-59DC-4F12-86DE-739E0DA5556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323AB-2964-4504-976B-1E5B913A74E9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16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D234C-D533-4B75-9C05-99A3AF494825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74FE7-D553-4D12-A34F-CE528FE17209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97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8A71D-D49C-43F0-8111-595F6A976A7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A970F-9A56-436E-A6D2-D5A0A4432BE0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52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87BF3-F337-42BC-AAF6-F64414AC7471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37F60-5DC4-4D98-95CF-B42359549846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60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911CA-0A81-4FD6-BC8E-EFF9F753F1F1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D034B-FB00-40C5-88B3-3921D3571FDB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1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F93AF-6360-4709-974A-7FF43D164615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F68F-E9E2-417E-A28A-7623733EED5C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35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6B0A5-6501-45F0-A17C-DC7B47A8331E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A13D7-259E-41E6-B059-F8E1E10CFFC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39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F43BD-42FF-4B1F-BB09-E62751E5E3B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CCFF1-9E21-4166-919C-9629C27B4183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92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7B873-68E8-46AC-85C1-562512025A01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F55AC-56AC-4E9F-9F65-61F0F4BD37B8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376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CFC8B-1410-40B3-82C5-BEB26ABBDFEB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49DAC-9BE3-4B24-81C5-611F92A949CF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1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E4DBD-1EAA-4067-958B-A0287B95CBBA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FE054-7258-4C97-9D06-49961C6B12C1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F982D-52AC-43A3-AAF2-C28FCEEE68F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05D22-84DB-46ED-8CF6-9765D6A392BD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70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87813-28C5-4DEB-BC9C-779A9E41663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A2E66-107D-4B88-936E-C561E15E893D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65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5BA12-FE9B-4C80-A433-A0659EF04EE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5422B-3E8C-4E9F-8973-B3283D7DFAE5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81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470E-1474-460F-85B3-2FF4819DD63C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72CBC-0BEC-40C3-9AB2-8839DA265B6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1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02FB-4B62-45FE-9AE5-4C093B3D2FDC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686BE-D5EA-41F6-A4B8-1CDD82152A1A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00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38151F-1321-47CD-BB28-107E5F16AC5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6F3DD4-1D1F-44F7-9092-63258F2B3D2E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4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5C38151F-1321-47CD-BB28-107E5F16AC5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D86F3DD4-1D1F-44F7-9092-63258F2B3D2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B37773-2352-48EE-8E29-28075E090FC2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98F430-512D-408C-9560-3E9FF74A4528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2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007\Desktop\ppt อ.โย กม\(1)\ios-7-galaxy-wid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r="1162"/>
          <a:stretch/>
        </p:blipFill>
        <p:spPr bwMode="auto">
          <a:xfrm>
            <a:off x="0" y="225746"/>
            <a:ext cx="9144000" cy="583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007\Desktop\ppt อ.โย กม\(1)\(1)แถบ FB รูป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5"/>
          <a:stretch/>
        </p:blipFill>
        <p:spPr bwMode="auto">
          <a:xfrm>
            <a:off x="0" y="4224303"/>
            <a:ext cx="9144000" cy="266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007\Desktop\ppt อ.โย กม\(1)\ความรู้เบื้องต้นเกี่ยวกับกฎหมายทั่วไป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" y="2564904"/>
            <a:ext cx="8285420" cy="20162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007\Desktop\ppt อ.โย กม\(1)\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61" y="815004"/>
            <a:ext cx="1189265" cy="1189265"/>
          </a:xfrm>
          <a:prstGeom prst="rect">
            <a:avLst/>
          </a:prstGeom>
          <a:noFill/>
          <a:effectLst>
            <a:outerShdw blurRad="1270000" dist="38100" dir="2700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007\Desktop\ppt อ.โย กม\(1)\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3601">
            <a:off x="5503249" y="-21794"/>
            <a:ext cx="1512097" cy="2344601"/>
          </a:xfrm>
          <a:prstGeom prst="rect">
            <a:avLst/>
          </a:prstGeom>
          <a:noFill/>
          <a:effectLst>
            <a:outerShdw blurRad="1270000" dist="38100" dir="2700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007\Desktop\ppt อ.โย กม\(1)\new-39354_6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7423">
            <a:off x="6818091" y="676064"/>
            <a:ext cx="1152128" cy="1152128"/>
          </a:xfrm>
          <a:prstGeom prst="rect">
            <a:avLst/>
          </a:prstGeom>
          <a:noFill/>
          <a:effectLst>
            <a:outerShdw blurRad="1270000" dist="38100" dir="2700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007\Desktop\ppt อ.โย กม\(1)\(1)แถบF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007\Desktop\ppt อ.โย กม\(1)\(1)ชื่ออาจารย์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094315"/>
            <a:ext cx="3702998" cy="857922"/>
          </a:xfrm>
          <a:prstGeom prst="rect">
            <a:avLst/>
          </a:prstGeom>
          <a:ln>
            <a:noFill/>
          </a:ln>
          <a:effectLst>
            <a:outerShdw blurRad="596900" dist="139700" dir="2700000" algn="tl" rotWithShape="0">
              <a:schemeClr val="bg1">
                <a:alpha val="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007\Desktop\ppt อ.โย กม\(1)\(1)ตราชั่ง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719538"/>
            <a:ext cx="2879725" cy="2292350"/>
          </a:xfrm>
          <a:prstGeom prst="rect">
            <a:avLst/>
          </a:prstGeom>
          <a:ln>
            <a:noFill/>
          </a:ln>
          <a:effectLst>
            <a:outerShdw blurRad="774700" dist="165100" sx="102000" sy="102000" algn="ctr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5" y="4250630"/>
            <a:ext cx="1855110" cy="184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2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6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48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46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decel="6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007\Desktop\ppt อ.โย กม\7\00385412_n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6060" y="2132856"/>
            <a:ext cx="4581841" cy="473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007\Desktop\ppt อ.โย กม\7\ronald-mcdonal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5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94121"/>
            <a:ext cx="2373932" cy="33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007\Desktop\ppt อ.โย กม\7\125358qrtp6fqtruju8q6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116">
            <a:off x="1238796" y="1071181"/>
            <a:ext cx="3600400" cy="423862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914400" dist="177800" dir="2700000" algn="tl" rotWithShape="0">
              <a:prstClr val="black">
                <a:alpha val="2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34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9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9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34000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300" fill="hold"/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300" fill="hold"/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3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300" fill="hold"/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300" fill="hold"/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32232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กฎหมาย 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..VS..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 ศีลธรรม 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42" name="Picture 2" descr="C:\Users\007\Desktop\ppt อ.โย กม\(2)\LWL-7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7"/>
          <a:stretch/>
        </p:blipFill>
        <p:spPr bwMode="auto">
          <a:xfrm>
            <a:off x="0" y="0"/>
            <a:ext cx="9144000" cy="686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738570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th-TH" sz="4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ศีลธรรม ขนบธรรมเนียม หรือ จารีตประเพณี </a:t>
            </a:r>
            <a:br>
              <a:rPr lang="th-TH" sz="4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 “</a:t>
            </a:r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ไม่มีสภาพบังคับที่ชัดเจนแน่นอน” </a:t>
            </a:r>
          </a:p>
          <a:p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2819831"/>
            <a:ext cx="806489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“หากฝ่าฝืนประเพณี หรือ ศีลธรรม </a:t>
            </a:r>
            <a:r>
              <a:rPr lang="th-TH" sz="4000" b="1" i="1" u="sng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ผู้กระทำอาจถูกตำหนิติเตียนจากคนในสังคมได้เท่านั้น แต่อาจ ไม่ถูกลงโทษอย่างเห็นได้ชัด</a:t>
            </a:r>
            <a:r>
              <a:rPr lang="th-TH" sz="4000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เช่น ประหารชีวิต จำคุก กักขัง ปรับ  ริบทรัพย์สิน หรือ ชดใช้ค่าเสียหาย”</a:t>
            </a:r>
          </a:p>
          <a:p>
            <a:endParaRPr lang="th-TH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4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007\Desktop\ppt อ.โย กม\(2)\LWL-7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7"/>
          <a:stretch/>
        </p:blipFill>
        <p:spPr bwMode="auto">
          <a:xfrm flipV="1">
            <a:off x="-21062" y="-17022"/>
            <a:ext cx="9144000" cy="686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457200" y="413792"/>
            <a:ext cx="8229600" cy="953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วิวัฒนาการของกฎหมาย</a:t>
            </a:r>
          </a:p>
        </p:txBody>
      </p:sp>
      <p:sp>
        <p:nvSpPr>
          <p:cNvPr id="4" name="ตัวยึดเนื้อหา 2"/>
          <p:cNvSpPr txBox="1">
            <a:spLocks/>
          </p:cNvSpPr>
          <p:nvPr/>
        </p:nvSpPr>
        <p:spPr>
          <a:xfrm>
            <a:off x="683568" y="1844824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กฎหมายกับสังคมมีความสัมพันธ์กันอย่างใกล้ชิด ดังคำกล่าวที่ว่า	   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err="1" smtClean="0">
                <a:latin typeface="TH SarabunPSK" pitchFamily="34" charset="-34"/>
                <a:cs typeface="TH SarabunPSK" pitchFamily="34" charset="-34"/>
              </a:rPr>
              <a:t>Ubi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 err="1" smtClean="0">
                <a:latin typeface="TH SarabunPSK" pitchFamily="34" charset="-34"/>
                <a:cs typeface="TH SarabunPSK" pitchFamily="34" charset="-34"/>
              </a:rPr>
              <a:t>societas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, </a:t>
            </a:r>
            <a:r>
              <a:rPr lang="en-US" b="1" dirty="0" err="1" smtClean="0">
                <a:latin typeface="TH SarabunPSK" pitchFamily="34" charset="-34"/>
                <a:cs typeface="TH SarabunPSK" pitchFamily="34" charset="-34"/>
              </a:rPr>
              <a:t>ibi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jus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ภาษิต ภาษาลาติน</a:t>
            </a:r>
          </a:p>
          <a:p>
            <a:pPr eaLnBrk="1" hangingPunct="1">
              <a:buFont typeface="Arial" pitchFamily="34" charset="0"/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“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ที่ใดมีมนุษย์ ที่นั่นมีสังคม ที่ใดมีสังคมที่นั่นมี กม.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”</a:t>
            </a:r>
          </a:p>
          <a:p>
            <a:pPr eaLnBrk="1" hangingPunct="1">
              <a:buFont typeface="Arial" pitchFamily="34" charset="0"/>
              <a:buNone/>
            </a:pP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u="sng" dirty="0" smtClean="0">
                <a:latin typeface="TH SarabunPSK" pitchFamily="34" charset="-34"/>
                <a:cs typeface="TH SarabunPSK" pitchFamily="34" charset="-34"/>
              </a:rPr>
              <a:t>ไม่ใช่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สิ่งที่หยุดนิ่งตายตัว แต่วิวัฒนาการควบคู่ไปกับการเปลี่ยนแปลงของสังคม</a:t>
            </a:r>
          </a:p>
          <a:p>
            <a:pPr eaLnBrk="1" hangingPunct="1">
              <a:buFont typeface="Arial" pitchFamily="34" charset="0"/>
              <a:buNone/>
            </a:pPr>
            <a:r>
              <a:rPr lang="th-TH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40771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007\SkyDrive\cool-ios-hd-wallpaper-1319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2628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95536" y="116632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ทฤษฎีกม. </a:t>
            </a:r>
            <a:r>
              <a:rPr lang="en-US" sz="4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4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</a:t>
            </a:r>
          </a:p>
        </p:txBody>
      </p:sp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3698280731"/>
              </p:ext>
            </p:extLst>
          </p:nvPr>
        </p:nvGraphicFramePr>
        <p:xfrm>
          <a:off x="0" y="260648"/>
          <a:ext cx="9144000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2195736" y="692696"/>
            <a:ext cx="4762872" cy="6787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th-TH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ได้แบ่ง วิวัฒนาการของกม.อีก </a:t>
            </a:r>
            <a:r>
              <a:rPr lang="en-US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ยุค คือ</a:t>
            </a:r>
          </a:p>
        </p:txBody>
      </p:sp>
    </p:spTree>
    <p:extLst>
      <p:ext uri="{BB962C8B-B14F-4D97-AF65-F5344CB8AC3E}">
        <p14:creationId xmlns:p14="http://schemas.microsoft.com/office/powerpoint/2010/main" val="10240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7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6000" decel="7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/>
          <p:cNvGrpSpPr/>
          <p:nvPr/>
        </p:nvGrpSpPr>
        <p:grpSpPr>
          <a:xfrm>
            <a:off x="-36512" y="-27384"/>
            <a:ext cx="9180512" cy="7848872"/>
            <a:chOff x="0" y="4956219"/>
            <a:chExt cx="9143999" cy="1668516"/>
          </a:xfrm>
          <a:effectLst/>
        </p:grpSpPr>
        <p:sp>
          <p:nvSpPr>
            <p:cNvPr id="10" name="สี่เหลี่ยมคางหมู 9"/>
            <p:cNvSpPr/>
            <p:nvPr/>
          </p:nvSpPr>
          <p:spPr>
            <a:xfrm>
              <a:off x="0" y="4956219"/>
              <a:ext cx="9143999" cy="1668516"/>
            </a:xfrm>
            <a:prstGeom prst="rect">
              <a:avLst/>
            </a:prstGeom>
            <a:effectLst>
              <a:innerShdw blurRad="254000" dist="165100" dir="5400000">
                <a:prstClr val="black">
                  <a:alpha val="57000"/>
                </a:prstClr>
              </a:inn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สี่เหลี่ยมคางหมู 4"/>
            <p:cNvSpPr/>
            <p:nvPr/>
          </p:nvSpPr>
          <p:spPr>
            <a:xfrm>
              <a:off x="2431513" y="5043466"/>
              <a:ext cx="4280973" cy="174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400" b="1" u="sng" kern="1200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1. </a:t>
              </a:r>
              <a:r>
                <a:rPr lang="th-TH" sz="5400" b="1" u="sng" kern="1200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ยุค กม. ชาวบ้าน</a:t>
              </a:r>
              <a:endParaRPr lang="th-TH" sz="5400" b="1" u="sng" kern="12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12291" name="ตัวยึดเนื้อหา 2"/>
          <p:cNvSpPr>
            <a:spLocks noGrp="1"/>
          </p:cNvSpPr>
          <p:nvPr>
            <p:ph idx="4294967295"/>
          </p:nvPr>
        </p:nvSpPr>
        <p:spPr>
          <a:xfrm>
            <a:off x="611560" y="1196752"/>
            <a:ext cx="8229600" cy="5072062"/>
          </a:xfrm>
        </p:spPr>
        <p:txBody>
          <a:bodyPr/>
          <a:lstStyle/>
          <a:p>
            <a:pPr eaLnBrk="1" hangingPunct="1"/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เกิดขึ้นพร้อมกับสังคมมนุษย์</a:t>
            </a:r>
          </a:p>
          <a:p>
            <a:pPr eaLnBrk="1" hangingPunct="1"/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มีลักษณะ</a:t>
            </a:r>
            <a:r>
              <a:rPr lang="th-TH" sz="3600" i="1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ไม่สลับซับซ้อน </a:t>
            </a:r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เนื่องจากสังคม</a:t>
            </a:r>
            <a:r>
              <a:rPr lang="th-TH" sz="3600" i="1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มนุษย์ยังไม่พัฒนา</a:t>
            </a:r>
          </a:p>
          <a:p>
            <a:pPr eaLnBrk="1" hangingPunct="1"/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อยู่ในรูปของ </a:t>
            </a:r>
            <a:r>
              <a:rPr lang="th-TH" sz="3600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จารีตประเพณี </a:t>
            </a:r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ซึ่งเป็นกฎเกณฑ์ความประพฤติอันดีงามของสังคม ( </a:t>
            </a:r>
            <a:r>
              <a:rPr lang="en-US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The Good Old Law</a:t>
            </a:r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) </a:t>
            </a:r>
          </a:p>
          <a:p>
            <a:pPr eaLnBrk="1" hangingPunct="1">
              <a:buFont typeface="Arial" pitchFamily="34" charset="0"/>
              <a:buNone/>
            </a:pPr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   องค์ประกอบ </a:t>
            </a:r>
            <a:r>
              <a:rPr lang="en-US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ประการ คือ</a:t>
            </a:r>
          </a:p>
          <a:p>
            <a:pPr eaLnBrk="1" hangingPunct="1">
              <a:buFont typeface="Arial" pitchFamily="34" charset="0"/>
              <a:buNone/>
            </a:pPr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en-US" sz="3600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3600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ต้องประพฤติปฏิบัติสม่ำเสมอ</a:t>
            </a:r>
            <a:r>
              <a:rPr lang="en-US" sz="3600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en-US" sz="3600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เป็นเวลานาน </a:t>
            </a:r>
          </a:p>
          <a:p>
            <a:pPr eaLnBrk="1" hangingPunct="1">
              <a:buFont typeface="Arial" pitchFamily="34" charset="0"/>
              <a:buNone/>
            </a:pPr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3600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3600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สิ่งที่ปฏิบัติได้รับการยอมรับว่าเป็นสิ่งที่ถูกต้อง และ</a:t>
            </a:r>
            <a:r>
              <a:rPr lang="en-US" sz="3600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รู้สึกว่าต้องปฏิบัติเช่นนั้น หาก</a:t>
            </a:r>
            <a:r>
              <a:rPr lang="en-US" sz="3600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ไม่ปฏิบัติก็จะรู้สึกว่าเป็นสิ่งที่ผิด</a:t>
            </a:r>
          </a:p>
        </p:txBody>
      </p:sp>
      <p:pic>
        <p:nvPicPr>
          <p:cNvPr id="2050" name="Picture 2" descr="C:\Users\007\Desktop\ppt อ.โย กม\11\20100216_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8"/>
          <a:stretch/>
        </p:blipFill>
        <p:spPr bwMode="auto">
          <a:xfrm>
            <a:off x="7455266" y="-27384"/>
            <a:ext cx="168873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9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คางหมู 9"/>
          <p:cNvSpPr/>
          <p:nvPr/>
        </p:nvSpPr>
        <p:spPr>
          <a:xfrm flipV="1">
            <a:off x="-36512" y="-531440"/>
            <a:ext cx="9180512" cy="7389440"/>
          </a:xfrm>
          <a:prstGeom prst="rect">
            <a:avLst/>
          </a:prstGeom>
          <a:effectLst>
            <a:innerShdw blurRad="254000" dist="165100" dir="5400000">
              <a:prstClr val="black">
                <a:alpha val="57000"/>
              </a:prstClr>
            </a:inn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7" name="ตัวยึดเนื้อหา 2"/>
          <p:cNvSpPr txBox="1">
            <a:spLocks/>
          </p:cNvSpPr>
          <p:nvPr/>
        </p:nvSpPr>
        <p:spPr>
          <a:xfrm>
            <a:off x="755576" y="260648"/>
            <a:ext cx="8229600" cy="56499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ต่อ</a:t>
            </a:r>
            <a:r>
              <a:rPr lang="en-US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endParaRPr lang="th-TH" sz="36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/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สมาชิกใน</a:t>
            </a:r>
            <a:r>
              <a:rPr lang="th-TH" sz="3600" i="1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สังคมต้องเรียนรู้และเข้าใจ กม. ด้วยตนเอง</a:t>
            </a:r>
            <a:r>
              <a:rPr lang="en-US" sz="3600" i="1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เพราะ </a:t>
            </a:r>
          </a:p>
          <a:p>
            <a:pPr eaLnBrk="1" hangingPunct="1"/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กม.ในยุคนี้เกิดจาก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      1.</a:t>
            </a:r>
            <a:r>
              <a:rPr lang="th-TH" sz="3600" i="1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เหตุผลธรรมดา</a:t>
            </a:r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ของสามัญชน 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      2.</a:t>
            </a:r>
            <a:r>
              <a:rPr lang="th-TH" sz="3600" i="1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เหตุผลในทางศีลธรรม </a:t>
            </a:r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ซึ่งเข้าใจด้วยสามัญสำนึก </a:t>
            </a:r>
          </a:p>
          <a:p>
            <a:pPr eaLnBrk="1" hangingPunct="1"/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i="1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ข้อสังเกต</a:t>
            </a:r>
            <a:r>
              <a:rPr lang="th-TH" sz="3600" i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กม.ในยุคนี้กับศีลธรรม </a:t>
            </a:r>
            <a:r>
              <a:rPr lang="th-TH" sz="3600" i="1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ไม่ได้</a:t>
            </a:r>
            <a:r>
              <a:rPr lang="th-TH" sz="3600" i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แยกออกจากกัน</a:t>
            </a:r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eaLnBrk="1" hangingPunct="1"/>
            <a:r>
              <a:rPr lang="en-US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Ex. </a:t>
            </a:r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กม.ชาวบ้านที่ปรากฏอยู่ในกม.ไทย เช่น</a:t>
            </a:r>
          </a:p>
          <a:p>
            <a:pPr lvl="1" eaLnBrk="1" hangingPunct="1"/>
            <a:r>
              <a:rPr lang="th-TH" sz="32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การห้ามฆ่าคน  ห้ามลักทรัพย์ บิดามารดามีหน้าที่เลี้ยงดูบุตร </a:t>
            </a:r>
          </a:p>
          <a:p>
            <a:pPr lvl="1" eaLnBrk="1" hangingPunct="1"/>
            <a:r>
              <a:rPr lang="th-TH" sz="32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บุตรมีหน้าที่อุปการะเลี้ยงดูบิดามารดา </a:t>
            </a:r>
          </a:p>
          <a:p>
            <a:pPr lvl="1" eaLnBrk="1" hangingPunct="1"/>
            <a:r>
              <a:rPr lang="th-TH" sz="32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สัญญาต้องเป็นสัญญา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30639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007\SkyDrive\cool-ios-hd-wallpaper-131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2628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สี่เหลี่ยมคางหมู 14"/>
          <p:cNvSpPr/>
          <p:nvPr/>
        </p:nvSpPr>
        <p:spPr>
          <a:xfrm>
            <a:off x="0" y="5231567"/>
            <a:ext cx="9144000" cy="1626433"/>
          </a:xfrm>
          <a:prstGeom prst="trapezoid">
            <a:avLst>
              <a:gd name="adj" fmla="val 86525"/>
            </a:avLst>
          </a:prstGeom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76168" r="8400"/>
          <a:stretch/>
        </p:blipFill>
        <p:spPr bwMode="auto">
          <a:xfrm>
            <a:off x="-79750" y="5231566"/>
            <a:ext cx="9223750" cy="164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r="8400" b="23807"/>
          <a:stretch/>
        </p:blipFill>
        <p:spPr bwMode="auto">
          <a:xfrm>
            <a:off x="-79750" y="-34832"/>
            <a:ext cx="9223750" cy="526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04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007\SkyDrive\cool-ios-hd-wallpaper-1319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2628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คางหมู 8"/>
          <p:cNvSpPr/>
          <p:nvPr/>
        </p:nvSpPr>
        <p:spPr>
          <a:xfrm>
            <a:off x="0" y="5231567"/>
            <a:ext cx="9144000" cy="1626433"/>
          </a:xfrm>
          <a:prstGeom prst="trapezoid">
            <a:avLst>
              <a:gd name="adj" fmla="val 86525"/>
            </a:avLst>
          </a:prstGeom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9750" y="5232248"/>
            <a:ext cx="9223750" cy="164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r="8400" b="23807"/>
          <a:stretch/>
        </p:blipFill>
        <p:spPr bwMode="auto">
          <a:xfrm>
            <a:off x="-79750" y="-34832"/>
            <a:ext cx="9223750" cy="526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3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0" y="-675456"/>
            <a:ext cx="9144000" cy="7533456"/>
            <a:chOff x="1480220" y="3406202"/>
            <a:chExt cx="6236918" cy="1550017"/>
          </a:xfrm>
          <a:effectLst/>
        </p:grpSpPr>
        <p:sp>
          <p:nvSpPr>
            <p:cNvPr id="3" name="สี่เหลี่ยมคางหมู 2"/>
            <p:cNvSpPr/>
            <p:nvPr/>
          </p:nvSpPr>
          <p:spPr>
            <a:xfrm flipV="1">
              <a:off x="1480220" y="3406202"/>
              <a:ext cx="6236918" cy="1550017"/>
            </a:xfrm>
            <a:prstGeom prst="rect">
              <a:avLst/>
            </a:prstGeom>
            <a:effectLst>
              <a:innerShdw blurRad="254000" dist="165100" dir="5400000">
                <a:prstClr val="black">
                  <a:alpha val="57000"/>
                </a:prstClr>
              </a:inn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สี่เหลี่ยมคางหมู 4"/>
            <p:cNvSpPr/>
            <p:nvPr/>
          </p:nvSpPr>
          <p:spPr>
            <a:xfrm>
              <a:off x="2915488" y="3625743"/>
              <a:ext cx="3500448" cy="1952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400" b="1" u="sng" kern="1200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2. </a:t>
              </a:r>
              <a:r>
                <a:rPr lang="th-TH" sz="5400" b="1" u="sng" kern="1200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ยุค กม. ของนักกม.</a:t>
              </a:r>
              <a:endParaRPr lang="th-TH" sz="5400" b="1" u="sng" kern="12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539552" y="1380132"/>
            <a:ext cx="8229600" cy="49291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เมื่อสังคมสลับซับซ้อนมากขึ้น กม.ก็สลับซับซ้อนตามไปด้วย</a:t>
            </a:r>
          </a:p>
          <a:p>
            <a:pPr eaLnBrk="1" hangingPunct="1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เมื่อกม.ชาวบ้าน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i="1" u="sng" dirty="0" smtClean="0">
                <a:latin typeface="TH SarabunPSK" pitchFamily="34" charset="-34"/>
                <a:cs typeface="TH SarabunPSK" pitchFamily="34" charset="-34"/>
              </a:rPr>
              <a:t>ไม่สามารถแก้ปัญหาที่เกิดขึ้นได้ 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นักกม.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ก็จะเข้ามาแก้ปัญหาโดยการวินิจฉัยชี้ขาดคดีด้วย </a:t>
            </a:r>
          </a:p>
          <a:p>
            <a:pPr eaLnBrk="1" hangingPunct="1">
              <a:buFont typeface="Arial" pitchFamily="34" charset="0"/>
              <a:buNone/>
            </a:pP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 lvl="1" eaLnBrk="1" hangingPunct="1">
              <a:buFont typeface="Arial" pitchFamily="34" charset="0"/>
              <a:buNone/>
            </a:pPr>
            <a:r>
              <a:rPr lang="th-TH" i="1" dirty="0" smtClean="0"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th-TH" sz="3200" i="1" u="sng" dirty="0" smtClean="0">
                <a:latin typeface="TH SarabunPSK" pitchFamily="34" charset="-34"/>
                <a:cs typeface="TH SarabunPSK" pitchFamily="34" charset="-34"/>
              </a:rPr>
              <a:t>เหตุผลปรุงแต่งทางกม. ซึ่งละเอียดลึกซึ้งกว่า เหตุผลทางศีลธรรม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ดังนั้น กม.ในยุคนี้ จึงอยู่ในรูปของ </a:t>
            </a:r>
            <a:r>
              <a:rPr lang="th-TH" sz="3200" b="1" u="sng" dirty="0" smtClean="0">
                <a:latin typeface="TH SarabunPSK" pitchFamily="34" charset="-34"/>
                <a:cs typeface="TH SarabunPSK" pitchFamily="34" charset="-34"/>
              </a:rPr>
              <a:t>หลักกม.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ที่เกิดขึ้นจากการวินิจฉัย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ชี้ขาดคดีของนักกม. ซึ่งทำให้ ยุคนี้เกิด</a:t>
            </a:r>
          </a:p>
          <a:p>
            <a:pPr lvl="1" algn="ctr" eaLnBrk="1" hangingPunct="1">
              <a:buFont typeface="Arial" pitchFamily="34" charset="0"/>
              <a:buNone/>
            </a:pPr>
            <a:r>
              <a:rPr lang="th-TH" sz="3200" b="1" i="1" u="sng" dirty="0" smtClean="0">
                <a:latin typeface="TH SarabunPSK" pitchFamily="34" charset="-34"/>
                <a:cs typeface="TH SarabunPSK" pitchFamily="34" charset="-34"/>
              </a:rPr>
              <a:t>วิชา นิติศาสตร์ และ วิชาชีพนักกม. ขึ้น </a:t>
            </a:r>
          </a:p>
        </p:txBody>
      </p:sp>
    </p:spTree>
    <p:extLst>
      <p:ext uri="{BB962C8B-B14F-4D97-AF65-F5344CB8AC3E}">
        <p14:creationId xmlns:p14="http://schemas.microsoft.com/office/powerpoint/2010/main" val="41921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คางหมู 2"/>
          <p:cNvSpPr/>
          <p:nvPr/>
        </p:nvSpPr>
        <p:spPr>
          <a:xfrm>
            <a:off x="0" y="0"/>
            <a:ext cx="9144000" cy="7389440"/>
          </a:xfrm>
          <a:prstGeom prst="rect">
            <a:avLst/>
          </a:prstGeom>
          <a:effectLst>
            <a:innerShdw blurRad="254000" dist="165100" dir="5400000">
              <a:prstClr val="black">
                <a:alpha val="57000"/>
              </a:prstClr>
            </a:inn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6" name="ตัวยึดเนื้อหา 2"/>
          <p:cNvSpPr txBox="1">
            <a:spLocks/>
          </p:cNvSpPr>
          <p:nvPr/>
        </p:nvSpPr>
        <p:spPr>
          <a:xfrm>
            <a:off x="611560" y="444524"/>
            <a:ext cx="8229600" cy="64134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en-US" sz="3600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ต่อ</a:t>
            </a:r>
            <a:r>
              <a:rPr lang="en-US" sz="3600" dirty="0" smtClean="0">
                <a:latin typeface="TH SarabunPSK" pitchFamily="34" charset="-34"/>
                <a:cs typeface="TH SarabunPSK" pitchFamily="34" charset="-34"/>
              </a:rPr>
              <a:t>-</a:t>
            </a:r>
          </a:p>
          <a:p>
            <a:pPr eaLnBrk="1" hangingPunct="1">
              <a:defRPr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กม.ยุคนี้ได้พัฒนาจนแยก</a:t>
            </a:r>
            <a:r>
              <a:rPr lang="en-US" sz="3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ออกจากศีลธรรมและจารีตประเพณี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ทำให้สมาชิกใน</a:t>
            </a:r>
            <a:r>
              <a:rPr lang="th-TH" sz="3600" b="1" i="1" u="sng" dirty="0" smtClean="0">
                <a:latin typeface="TH SarabunPSK" pitchFamily="34" charset="-34"/>
                <a:cs typeface="TH SarabunPSK" pitchFamily="34" charset="-34"/>
              </a:rPr>
              <a:t>สังคมไม่อาจรับรู้และเข้าใจกม.ในยุคนี้ได้ด้วยตนเอง</a:t>
            </a:r>
          </a:p>
          <a:p>
            <a:pPr eaLnBrk="1" hangingPunct="1">
              <a:defRPr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การจะเข้าใจกม.ในยุคนี้ได้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600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3600" b="1" u="sng" dirty="0" smtClean="0">
                <a:latin typeface="TH SarabunPSK" pitchFamily="34" charset="-34"/>
                <a:cs typeface="TH SarabunPSK" pitchFamily="34" charset="-34"/>
              </a:rPr>
              <a:t>ต้องศึกษาเล่าเรียน</a:t>
            </a:r>
            <a:r>
              <a:rPr lang="en-US" sz="3600" b="1" u="sng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u="sng" dirty="0" smtClean="0">
                <a:latin typeface="TH SarabunPSK" pitchFamily="34" charset="-34"/>
                <a:cs typeface="TH SarabunPSK" pitchFamily="34" charset="-34"/>
              </a:rPr>
              <a:t>กม.เหล่านั้น โดยเฉพาะ </a:t>
            </a:r>
            <a:endParaRPr lang="en-US" sz="3600" b="1" u="sng" dirty="0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pitchFamily="34" charset="0"/>
              <a:buNone/>
              <a:defRPr/>
            </a:pP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en-US" sz="3600" b="1" u="sng" dirty="0" smtClean="0">
                <a:latin typeface="TH SarabunPSK" pitchFamily="34" charset="-34"/>
                <a:cs typeface="TH SarabunPSK" pitchFamily="34" charset="-34"/>
              </a:rPr>
              <a:t>+</a:t>
            </a:r>
            <a:r>
              <a:rPr lang="th-TH" sz="3600" b="1" u="sng" dirty="0" smtClean="0">
                <a:latin typeface="TH SarabunPSK" pitchFamily="34" charset="-34"/>
                <a:cs typeface="TH SarabunPSK" pitchFamily="34" charset="-34"/>
              </a:rPr>
              <a:t>เรื่องการให้เหตุผลทางกฎหมาย</a:t>
            </a:r>
            <a:r>
              <a:rPr lang="en-US" sz="3600" b="1" u="sng" dirty="0" smtClean="0">
                <a:latin typeface="TH SarabunPSK" pitchFamily="34" charset="-34"/>
                <a:cs typeface="TH SarabunPSK" pitchFamily="34" charset="-34"/>
              </a:rPr>
              <a:t>+</a:t>
            </a:r>
            <a:endParaRPr lang="th-TH" sz="3600" b="1" u="sng" dirty="0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pitchFamily="34" charset="0"/>
              <a:buNone/>
              <a:defRPr/>
            </a:pPr>
            <a:endParaRPr lang="th-TH" sz="3600" b="1" u="sng" dirty="0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3600" dirty="0" smtClean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อย่างไรก็ดี กม. กับ ศีลธรรมก็ยัง </a:t>
            </a:r>
            <a:r>
              <a:rPr lang="th-TH" sz="3600" b="1" u="sng" dirty="0" smtClean="0">
                <a:latin typeface="TH SarabunPSK" pitchFamily="34" charset="-34"/>
                <a:cs typeface="TH SarabunPSK" pitchFamily="34" charset="-34"/>
              </a:rPr>
              <a:t>ไม่ได้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แยกออกกันอย่างเด็ดขาด</a:t>
            </a:r>
            <a:r>
              <a:rPr lang="en-US" sz="3600" dirty="0" smtClean="0">
                <a:latin typeface="TH SarabunPSK" pitchFamily="34" charset="-34"/>
                <a:cs typeface="TH SarabunPSK" pitchFamily="34" charset="-34"/>
              </a:rPr>
              <a:t>”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93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007\Desktop\ppt อ.โย กม\(1)\ios-7-galaxy-wid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 bwMode="auto">
          <a:xfrm>
            <a:off x="0" y="-2050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007\Desktop\ppt อ.โย กม\(2)\ความหมายของกฎหมาย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90196"/>
            <a:ext cx="6696744" cy="1722813"/>
          </a:xfrm>
          <a:prstGeom prst="rect">
            <a:avLst/>
          </a:prstGeom>
          <a:noFill/>
          <a:effectLst>
            <a:outerShdw blurRad="546100" dist="203200" dir="5400000" algn="t" rotWithShape="0">
              <a:schemeClr val="bg1">
                <a:alpha val="8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วงรี 5"/>
          <p:cNvSpPr/>
          <p:nvPr/>
        </p:nvSpPr>
        <p:spPr>
          <a:xfrm>
            <a:off x="-396552" y="-246223"/>
            <a:ext cx="4392488" cy="4392488"/>
          </a:xfrm>
          <a:prstGeom prst="ellipse">
            <a:avLst/>
          </a:prstGeom>
          <a:blipFill dpi="0"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70000" dist="469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extBox 6"/>
          <p:cNvSpPr txBox="1"/>
          <p:nvPr/>
        </p:nvSpPr>
        <p:spPr>
          <a:xfrm>
            <a:off x="323528" y="198884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761797"/>
            <a:ext cx="273345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8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สำนักกฎหมาย   ธรรมชาติ</a:t>
            </a:r>
          </a:p>
          <a:p>
            <a:endParaRPr lang="th-TH" dirty="0"/>
          </a:p>
        </p:txBody>
      </p:sp>
      <p:sp>
        <p:nvSpPr>
          <p:cNvPr id="11" name="วงรี 10"/>
          <p:cNvSpPr/>
          <p:nvPr/>
        </p:nvSpPr>
        <p:spPr>
          <a:xfrm rot="20747377">
            <a:off x="2375755" y="3396881"/>
            <a:ext cx="4392488" cy="4392488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70000" dist="469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วงรี 11"/>
          <p:cNvSpPr/>
          <p:nvPr/>
        </p:nvSpPr>
        <p:spPr>
          <a:xfrm rot="6791821">
            <a:off x="5193399" y="-207403"/>
            <a:ext cx="4392488" cy="4392488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70000" dist="469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5984875" y="688628"/>
            <a:ext cx="27334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smtClean="0">
                <a:latin typeface="TH SarabunPSK" pitchFamily="34" charset="-34"/>
                <a:cs typeface="TH SarabunPSK" pitchFamily="34" charset="-34"/>
              </a:rPr>
              <a:t>2.</a:t>
            </a:r>
            <a:endParaRPr lang="th-TH" sz="48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สำนัก</a:t>
            </a:r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กฎหมาย 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บ้านเมือง</a:t>
            </a: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4077072"/>
            <a:ext cx="27334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4800" b="1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8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สำนัก</a:t>
            </a:r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กฎหมาย 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ประวัติศาสตร์</a:t>
            </a: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00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9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decel="9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9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 animBg="1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คางหมู 2"/>
          <p:cNvSpPr/>
          <p:nvPr/>
        </p:nvSpPr>
        <p:spPr>
          <a:xfrm flipV="1">
            <a:off x="0" y="-531440"/>
            <a:ext cx="9144000" cy="7389440"/>
          </a:xfrm>
          <a:prstGeom prst="rect">
            <a:avLst/>
          </a:prstGeom>
          <a:effectLst>
            <a:innerShdw blurRad="254000" dist="165100" dir="5400000">
              <a:prstClr val="black">
                <a:alpha val="57000"/>
              </a:prstClr>
            </a:inn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4" name="ตัวยึดเนื้อหา 2"/>
          <p:cNvSpPr txBox="1">
            <a:spLocks/>
          </p:cNvSpPr>
          <p:nvPr/>
        </p:nvSpPr>
        <p:spPr>
          <a:xfrm>
            <a:off x="518864" y="404664"/>
            <a:ext cx="8229600" cy="61926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ต่อ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-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Ex.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กม.ของนัก กม. ที่ปรากฏอยู่ ในประเทศไทย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b="1" i="1" u="sng" dirty="0" smtClean="0">
                <a:latin typeface="TH SarabunPSK" pitchFamily="34" charset="-34"/>
                <a:cs typeface="TH SarabunPSK" pitchFamily="34" charset="-34"/>
              </a:rPr>
              <a:t>เรื่อง อายุความ</a:t>
            </a:r>
            <a:r>
              <a:rPr lang="th-TH" b="1" i="1" dirty="0" smtClean="0"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ตาม กม.ชาวบ้าน 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ผู้กู้ยืมเงินจะต้องชำระหนี้ให้แก้ผู้กู้จนครบถ้วนเสมอจึงจะเป็นธรรมแก้ผู้ให้กู้ </a:t>
            </a:r>
            <a:r>
              <a:rPr lang="th-TH" u="sng" dirty="0" smtClean="0">
                <a:latin typeface="TH SarabunPSK" pitchFamily="34" charset="-34"/>
                <a:cs typeface="TH SarabunPSK" pitchFamily="34" charset="-34"/>
              </a:rPr>
              <a:t>ไม่ว่า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เวลาจะผ่านไปนานเท่าไหร่ก็ตาม เพรา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ะ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ผู้ให้กู้เป็นผู้มีพระคุณ ยอมให้ยืมเงินไปใช้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		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กม.ของนัก กม. เมื่อ กม.พัฒนามากขึ้น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การที่ผู้ให้กู้จะไปใช้สิทธิเรียกร้องฟ้องคดีต่อศาล เพื่อบังคับผู้กู้ให้ชำระหนี้แก่ตนนั้นจะ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b="1" i="1" u="sng" dirty="0" smtClean="0">
                <a:latin typeface="TH SarabunPSK" pitchFamily="34" charset="-34"/>
                <a:cs typeface="TH SarabunPSK" pitchFamily="34" charset="-34"/>
              </a:rPr>
              <a:t>ต้องทำภายในเวลากำหนดที่เหมาะสม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เพราะ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	1.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พยานบุคคลอาจล้มหายตายจาก หรือ </a:t>
            </a:r>
            <a:endParaRPr lang="en-US" dirty="0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pitchFamily="34" charset="0"/>
              <a:buNone/>
              <a:defRPr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		2.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พยานเอกสารที่จะนำสืบในคดีอาจสูญหายไปก็ได้ ทำให้ยากแก่ศาลที่จะตัดสินคดีให้เกิดความยุติธรรม  </a:t>
            </a:r>
          </a:p>
          <a:p>
            <a:pPr eaLnBrk="1" hangingPunct="1">
              <a:buFont typeface="Arial" pitchFamily="34" charset="0"/>
              <a:buNone/>
              <a:defRPr/>
            </a:pPr>
            <a:endParaRPr lang="en-US" u="sng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695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คางหมู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effectLst>
            <a:innerShdw blurRad="254000" dist="165100" dir="5400000">
              <a:prstClr val="black">
                <a:alpha val="57000"/>
              </a:prstClr>
            </a:inn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457200" y="260722"/>
            <a:ext cx="8229600" cy="633655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ดังนั้น หาก จน.ไม่ใช้สิทธิเรียกร้องภายในกำหนดเวลาที่เหมาะสม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ลน.สามารถปฏิเสธไม่ชำระหนี้ได้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en-US" b="1" i="1" u="sng" dirty="0" smtClean="0">
                <a:latin typeface="TH SarabunPSK" pitchFamily="34" charset="-34"/>
                <a:cs typeface="TH SarabunPSK" pitchFamily="34" charset="-34"/>
              </a:rPr>
              <a:t>Ex.  </a:t>
            </a:r>
            <a:r>
              <a:rPr lang="th-TH" b="1" i="1" u="sng" dirty="0" smtClean="0">
                <a:latin typeface="TH SarabunPSK" pitchFamily="34" charset="-34"/>
                <a:cs typeface="TH SarabunPSK" pitchFamily="34" charset="-34"/>
              </a:rPr>
              <a:t>เรื่อง ครอบครองปรปักษ์ 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ตาม กม.ชาวบ้าน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ทุกคนต้องเคารพกรรมสิทธิ์ของบุคคลอื่น จะไปแย่งทรัพย์สินของคนอื่นมาเป็นของตน</a:t>
            </a:r>
            <a:r>
              <a:rPr lang="th-TH" u="sng" dirty="0" smtClean="0">
                <a:latin typeface="TH SarabunPSK" pitchFamily="34" charset="-34"/>
                <a:cs typeface="TH SarabunPSK" pitchFamily="34" charset="-34"/>
              </a:rPr>
              <a:t>ไม่ได้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กม.ของนัก กม.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เมื่อสังคมเปลี่ยนแปลงไปความจำเป็นทางเศรษฐกิจมีมากขึ้น </a:t>
            </a:r>
            <a:r>
              <a:rPr lang="th-TH" i="1" u="sng" dirty="0" smtClean="0">
                <a:latin typeface="TH SarabunPSK" pitchFamily="34" charset="-34"/>
                <a:cs typeface="TH SarabunPSK" pitchFamily="34" charset="-34"/>
              </a:rPr>
              <a:t>ทรัพย์สินก็ควรใช้ให้เกิดประโยชน์มากที่สุด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ดังนั้น จึงเกิดหลักกม.เรื่องครอบครองปรปักษ์ขึ้น โดยมีหลักว่า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en-US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ถ้าเจ้าของทรัพย์ปล่อยปะละเลย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ไม่ใช้ประโยชน์ </a:t>
            </a:r>
            <a:r>
              <a:rPr lang="th-TH" b="1" u="sng" dirty="0" err="1" smtClean="0">
                <a:latin typeface="TH SarabunPSK" pitchFamily="34" charset="-34"/>
                <a:cs typeface="TH SarabunPSK" pitchFamily="34" charset="-34"/>
              </a:rPr>
              <a:t>ทส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.ของตน จนมีบุคคลอื่นเข้ามาครอบครองและใช้ประโยชน์ใน </a:t>
            </a:r>
            <a:r>
              <a:rPr lang="th-TH" b="1" u="sng" dirty="0" err="1" smtClean="0">
                <a:latin typeface="TH SarabunPSK" pitchFamily="34" charset="-34"/>
                <a:cs typeface="TH SarabunPSK" pitchFamily="34" charset="-34"/>
              </a:rPr>
              <a:t>ทส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.เป็นเวลานานพอสมควร ก็ควรให้กรรมสิทธิ์ใน </a:t>
            </a:r>
            <a:r>
              <a:rPr lang="th-TH" b="1" u="sng" dirty="0" err="1" smtClean="0">
                <a:latin typeface="TH SarabunPSK" pitchFamily="34" charset="-34"/>
                <a:cs typeface="TH SarabunPSK" pitchFamily="34" charset="-34"/>
              </a:rPr>
              <a:t>ทส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. นั้นตกแก่บุคคลที่เข้ามาครอบครอง</a:t>
            </a:r>
            <a:r>
              <a:rPr lang="en-US" b="1" u="sng" dirty="0" smtClean="0">
                <a:latin typeface="TH SarabunPSK" pitchFamily="34" charset="-34"/>
                <a:cs typeface="TH SarabunPSK" pitchFamily="34" charset="-34"/>
              </a:rPr>
              <a:t>”</a:t>
            </a:r>
            <a:endParaRPr lang="th-TH" b="1" u="sng" dirty="0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pitchFamily="34" charset="0"/>
              <a:buNone/>
              <a:defRPr/>
            </a:pP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pitchFamily="34" charset="0"/>
              <a:buNone/>
              <a:defRPr/>
            </a:pP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57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007\SkyDrive\cool-ios-hd-wallpaper-1319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2628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คางหมู 8"/>
          <p:cNvSpPr/>
          <p:nvPr/>
        </p:nvSpPr>
        <p:spPr>
          <a:xfrm>
            <a:off x="0" y="5231567"/>
            <a:ext cx="9144000" cy="1626433"/>
          </a:xfrm>
          <a:prstGeom prst="trapezoid">
            <a:avLst>
              <a:gd name="adj" fmla="val 86525"/>
            </a:avLst>
          </a:prstGeom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9750" y="6967694"/>
            <a:ext cx="9223750" cy="164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r="8400" b="23807"/>
          <a:stretch/>
        </p:blipFill>
        <p:spPr bwMode="auto">
          <a:xfrm>
            <a:off x="-79750" y="-34832"/>
            <a:ext cx="9223750" cy="526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1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d"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77778E-7 -0.25758 L 2.77778E-7 -0.00763 " pathEditMode="relative" rAng="0" ptsTypes="AA">
                                      <p:cBhvr>
                                        <p:cTn id="6" dur="1000" spd="-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007\SkyDrive\cool-ios-hd-wallpaper-131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2628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สี่เหลี่ยมคางหมู 14" hidden="1"/>
          <p:cNvSpPr/>
          <p:nvPr/>
        </p:nvSpPr>
        <p:spPr>
          <a:xfrm>
            <a:off x="0" y="5231567"/>
            <a:ext cx="9144000" cy="1626433"/>
          </a:xfrm>
          <a:prstGeom prst="trapezoid">
            <a:avLst>
              <a:gd name="adj" fmla="val 86525"/>
            </a:avLst>
          </a:prstGeom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7" name="สี่เหลี่ยมคางหมู 6"/>
          <p:cNvSpPr/>
          <p:nvPr/>
        </p:nvSpPr>
        <p:spPr>
          <a:xfrm>
            <a:off x="0" y="3639692"/>
            <a:ext cx="9144000" cy="3218308"/>
          </a:xfrm>
          <a:prstGeom prst="trapezoid">
            <a:avLst>
              <a:gd name="adj" fmla="val 87179"/>
            </a:avLst>
          </a:prstGeom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311292"/>
              <a:satOff val="13270"/>
              <a:lumOff val="2876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25" b="98250" l="10234" r="91719">
                        <a14:foregroundMark x1="17422" y1="92875" x2="17422" y2="92875"/>
                        <a14:foregroundMark x1="10234" y1="98250" x2="10234" y2="9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6" t="53179" r="8400" b="1"/>
          <a:stretch/>
        </p:blipFill>
        <p:spPr bwMode="auto">
          <a:xfrm>
            <a:off x="-79750" y="3639692"/>
            <a:ext cx="9223750" cy="321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r="8400" b="46796"/>
          <a:stretch/>
        </p:blipFill>
        <p:spPr bwMode="auto">
          <a:xfrm>
            <a:off x="-79750" y="-34831"/>
            <a:ext cx="9223750" cy="367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9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06358E-6 L 2.77778E-7 0.52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6503" y="-3340"/>
            <a:ext cx="9144000" cy="7749480"/>
            <a:chOff x="2808460" y="1856184"/>
            <a:chExt cx="3563750" cy="1550017"/>
          </a:xfrm>
        </p:grpSpPr>
        <p:sp>
          <p:nvSpPr>
            <p:cNvPr id="3" name="สี่เหลี่ยมคางหมู 2"/>
            <p:cNvSpPr/>
            <p:nvPr/>
          </p:nvSpPr>
          <p:spPr>
            <a:xfrm>
              <a:off x="2808460" y="1856184"/>
              <a:ext cx="3563750" cy="1550017"/>
            </a:xfrm>
            <a:prstGeom prst="rect">
              <a:avLst/>
            </a:prstGeom>
            <a:effectLst>
              <a:innerShdw blurRad="254000" dist="165100" dir="5400000">
                <a:prstClr val="black">
                  <a:alpha val="57000"/>
                </a:prstClr>
              </a:inn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สี่เหลี่ยมคางหมู 4"/>
            <p:cNvSpPr/>
            <p:nvPr/>
          </p:nvSpPr>
          <p:spPr>
            <a:xfrm>
              <a:off x="4057116" y="1882545"/>
              <a:ext cx="1158218" cy="2379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55880" rIns="5588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u="sng" kern="1200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3. </a:t>
              </a:r>
              <a:r>
                <a:rPr lang="th-TH" sz="4400" b="1" u="sng" kern="1200" dirty="0" smtClean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ยุค กม. เทคนิค</a:t>
              </a:r>
              <a:endParaRPr lang="th-TH" sz="4400" b="1" u="sng" kern="12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518864" y="1052736"/>
            <a:ext cx="8229600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เมื่อสังคมมนุษย์พัฒนาขึ้นอีกขั้นหนึ่ง กม.ชาวบ้าน และกม.ของนัก กม.ที่มี</a:t>
            </a:r>
            <a:r>
              <a:rPr lang="th-TH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อยู่ไม่เพียงพอต่อการแก้ปัญหาใหม่ๆ </a:t>
            </a:r>
            <a:r>
              <a:rPr lang="th-TH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ที่สลับซับซ้อนมากขึ้นกว่าเดิม</a:t>
            </a:r>
          </a:p>
          <a:p>
            <a:pPr marL="0" indent="0" eaLnBrk="1" hangingPunct="1">
              <a:buNone/>
              <a:defRPr/>
            </a:pPr>
            <a:r>
              <a:rPr lang="en-US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จึงจำเป็นต้องมี กฎเกณฑ์ที่บัญญัติขึ้นมา</a:t>
            </a:r>
            <a:r>
              <a:rPr lang="th-TH" b="1" i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ทันทีเพื่อแก้ปัญหาเฉพาะเรื่องที่เกิดขึ้นอย่างรวดเร็ว</a:t>
            </a:r>
            <a:r>
              <a:rPr lang="th-TH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เนื่องจากในสองยุคแรก</a:t>
            </a:r>
            <a:r>
              <a:rPr lang="th-TH" i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ล่าช้า</a:t>
            </a:r>
            <a:r>
              <a:rPr lang="th-TH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ทำให้ไม่ทันต่อปัญหาที่เกิดขึ้นใหม่ในสังคม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กม.เทคนิคจึงเกิดขึ้นโดย </a:t>
            </a:r>
            <a:r>
              <a:rPr lang="th-TH" b="1" i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กระบวนการ</a:t>
            </a:r>
            <a:r>
              <a:rPr lang="en-US" b="1" i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i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นิติบัญญัติ 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กล่าวคือ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จะบัญญัติขึ้นโดยองค์กรเฉพาะที่ทำหน้าที่บัญญัติกม. ดังนั้น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 กม.เทคนิคจึงปรากฏตัวอยู่ในรูปของ </a:t>
            </a:r>
            <a:r>
              <a:rPr lang="th-TH" b="1" i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กม.ลายลักษณ์อักษร 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ดังเช่นในปัจจุบัน </a:t>
            </a:r>
          </a:p>
          <a:p>
            <a:pPr eaLnBrk="1" hangingPunct="1">
              <a:buFont typeface="Arial" pitchFamily="34" charset="0"/>
              <a:buNone/>
              <a:defRPr/>
            </a:pPr>
            <a:endParaRPr lang="th-TH" b="1" i="1" u="sng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99592" y="5949280"/>
            <a:ext cx="3312368" cy="1978946"/>
          </a:xfrm>
          <a:prstGeom prst="rect">
            <a:avLst/>
          </a:prstGeom>
          <a:solidFill>
            <a:srgbClr val="FFFF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4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76056" y="5939386"/>
            <a:ext cx="3312368" cy="1988840"/>
          </a:xfrm>
          <a:prstGeom prst="rect">
            <a:avLst/>
          </a:prstGeom>
          <a:solidFill>
            <a:srgbClr val="FF0066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4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800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คางหมู 2"/>
          <p:cNvSpPr/>
          <p:nvPr/>
        </p:nvSpPr>
        <p:spPr>
          <a:xfrm flipV="1">
            <a:off x="0" y="-603448"/>
            <a:ext cx="9144000" cy="7461448"/>
          </a:xfrm>
          <a:prstGeom prst="rect">
            <a:avLst/>
          </a:prstGeom>
          <a:effectLst>
            <a:innerShdw blurRad="254000" dist="165100" dir="5400000">
              <a:prstClr val="black">
                <a:alpha val="57000"/>
              </a:prstClr>
            </a:inn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311292"/>
              <a:satOff val="13270"/>
              <a:lumOff val="2876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6" name="สี่เหลี่ยมผืนผ้า 5"/>
          <p:cNvSpPr/>
          <p:nvPr/>
        </p:nvSpPr>
        <p:spPr>
          <a:xfrm>
            <a:off x="899592" y="-432048"/>
            <a:ext cx="3312368" cy="7749480"/>
          </a:xfrm>
          <a:prstGeom prst="rect">
            <a:avLst/>
          </a:prstGeom>
          <a:solidFill>
            <a:srgbClr val="FFFF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en-US" sz="5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sz="5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endParaRPr lang="th-TH" sz="54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5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เป็น</a:t>
            </a:r>
            <a:r>
              <a:rPr lang="th-TH" sz="5400" b="1" u="sng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กม.ที่บัญญัติขึ้นทันที</a:t>
            </a:r>
            <a:r>
              <a:rPr lang="th-TH" sz="5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เพื่อวัตถุประสงค์บางประการซึ่งเป็นเหตุผลทางเทคนิค</a:t>
            </a:r>
          </a:p>
          <a:p>
            <a:pPr algn="ctr"/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76056" y="-603448"/>
            <a:ext cx="3312368" cy="7101408"/>
          </a:xfrm>
          <a:prstGeom prst="rect">
            <a:avLst/>
          </a:prstGeom>
          <a:solidFill>
            <a:srgbClr val="FF0066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en-US" sz="54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en-US" sz="5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5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endParaRPr lang="th-TH" sz="54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5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เป็น</a:t>
            </a:r>
            <a:r>
              <a:rPr lang="th-TH" sz="5400" b="1" u="sng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กม.ที่ไม่มีเหตุผลทางศีลธรรม </a:t>
            </a:r>
            <a:r>
              <a:rPr lang="th-TH" sz="5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หรือ</a:t>
            </a:r>
            <a:r>
              <a:rPr lang="th-TH" sz="5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หลัก</a:t>
            </a:r>
            <a:r>
              <a:rPr lang="en-US" sz="5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5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sz="5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คอยสนับสนุนอยู่ ดังนั้น </a:t>
            </a:r>
          </a:p>
          <a:p>
            <a:pPr algn="ctr"/>
            <a:endParaRPr lang="th-TH" sz="54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37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คางหมู 2"/>
          <p:cNvSpPr/>
          <p:nvPr/>
        </p:nvSpPr>
        <p:spPr>
          <a:xfrm>
            <a:off x="0" y="0"/>
            <a:ext cx="9144000" cy="7605464"/>
          </a:xfrm>
          <a:prstGeom prst="rect">
            <a:avLst/>
          </a:prstGeom>
          <a:effectLst>
            <a:innerShdw blurRad="254000" dist="165100" dir="5400000">
              <a:prstClr val="black">
                <a:alpha val="57000"/>
              </a:prstClr>
            </a:inn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311292"/>
              <a:satOff val="13270"/>
              <a:lumOff val="2876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5" name="สี่เหลี่ยมผืนผ้า 4"/>
          <p:cNvSpPr/>
          <p:nvPr/>
        </p:nvSpPr>
        <p:spPr>
          <a:xfrm>
            <a:off x="899592" y="-432048"/>
            <a:ext cx="3312368" cy="980728"/>
          </a:xfrm>
          <a:prstGeom prst="rect">
            <a:avLst/>
          </a:prstGeom>
          <a:solidFill>
            <a:srgbClr val="FFFF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ตัวยึดเนื้อหา 2"/>
          <p:cNvSpPr txBox="1">
            <a:spLocks/>
          </p:cNvSpPr>
          <p:nvPr/>
        </p:nvSpPr>
        <p:spPr>
          <a:xfrm>
            <a:off x="457200" y="980729"/>
            <a:ext cx="8229600" cy="18722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b="1" u="sng" dirty="0" smtClean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กม.เทคนิคจึงแยกออกจาก กม.ศีลธรรมอย่างเด็ดขาด</a:t>
            </a:r>
            <a:r>
              <a:rPr lang="en-US" b="1" u="sng" dirty="0" smtClean="0">
                <a:latin typeface="TH SarabunPSK" pitchFamily="34" charset="-34"/>
                <a:cs typeface="TH SarabunPSK" pitchFamily="34" charset="-34"/>
              </a:rPr>
              <a:t>”</a:t>
            </a:r>
          </a:p>
          <a:p>
            <a:pPr eaLnBrk="1" hangingPunct="1">
              <a:buFont typeface="Arial" pitchFamily="34" charset="0"/>
              <a:buNone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ทำให้สมาชิก</a:t>
            </a:r>
            <a:r>
              <a:rPr lang="th-TH" i="1" u="sng" dirty="0" smtClean="0">
                <a:latin typeface="TH SarabunPSK" pitchFamily="34" charset="-34"/>
                <a:cs typeface="TH SarabunPSK" pitchFamily="34" charset="-34"/>
              </a:rPr>
              <a:t>ไม่สามารถเข้าใจกม.ได้ด้วยตนเอง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การจะเข้าใจกม.เทคนิคได้จะต้องศึกษาจากเหตุผลทางเทคนิคที่ใช้ในการบัญญัติกม.ฉบับนั้นๆ </a:t>
            </a:r>
          </a:p>
          <a:p>
            <a:pPr eaLnBrk="1" hangingPunct="1">
              <a:buFont typeface="Arial" pitchFamily="34" charset="0"/>
              <a:buNone/>
            </a:pPr>
            <a:endParaRPr lang="en-US" dirty="0" smtClean="0">
              <a:cs typeface="Cordia New" pitchFamily="34" charset="-34"/>
            </a:endParaRPr>
          </a:p>
        </p:txBody>
      </p:sp>
      <p:sp>
        <p:nvSpPr>
          <p:cNvPr id="9" name="ตัวยึดเนื้อหา 2"/>
          <p:cNvSpPr txBox="1">
            <a:spLocks/>
          </p:cNvSpPr>
          <p:nvPr/>
        </p:nvSpPr>
        <p:spPr>
          <a:xfrm>
            <a:off x="590872" y="2708920"/>
            <a:ext cx="8229600" cy="40763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b="1" u="sng" dirty="0" smtClean="0">
                <a:latin typeface="TH SarabunPSK" pitchFamily="34" charset="-34"/>
                <a:cs typeface="TH SarabunPSK" pitchFamily="34" charset="-34"/>
              </a:rPr>
              <a:t>Ex. 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กม.เทคนิค ที่ปรากฏอยู่ใน กม.ไทย  </a:t>
            </a:r>
          </a:p>
          <a:p>
            <a:pPr eaLnBrk="1" hangingPunct="1"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การกำหนดให้ </a:t>
            </a:r>
            <a:r>
              <a:rPr lang="th-TH" i="1" u="sng" dirty="0" smtClean="0">
                <a:latin typeface="TH SarabunPSK" pitchFamily="34" charset="-34"/>
                <a:cs typeface="TH SarabunPSK" pitchFamily="34" charset="-34"/>
              </a:rPr>
              <a:t>บุคคลบรรลุนิติภาวะเมื่อมีอายุ </a:t>
            </a:r>
            <a:r>
              <a:rPr lang="en-US" i="1" u="sng" dirty="0" smtClean="0">
                <a:latin typeface="TH SarabunPSK" pitchFamily="34" charset="-34"/>
                <a:cs typeface="TH SarabunPSK" pitchFamily="34" charset="-34"/>
              </a:rPr>
              <a:t>20 </a:t>
            </a:r>
            <a:r>
              <a:rPr lang="th-TH" i="1" u="sng" dirty="0" smtClean="0">
                <a:latin typeface="TH SarabunPSK" pitchFamily="34" charset="-34"/>
                <a:cs typeface="TH SarabunPSK" pitchFamily="34" charset="-34"/>
              </a:rPr>
              <a:t>ปีบริบูรณ์ </a:t>
            </a:r>
          </a:p>
          <a:p>
            <a:pPr eaLnBrk="1" hangingPunct="1"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การกำหนดให้ </a:t>
            </a:r>
            <a:r>
              <a:rPr lang="th-TH" i="1" u="sng" dirty="0" smtClean="0">
                <a:latin typeface="TH SarabunPSK" pitchFamily="34" charset="-34"/>
                <a:cs typeface="TH SarabunPSK" pitchFamily="34" charset="-34"/>
              </a:rPr>
              <a:t>การสมรสต้องจดทะเบียน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+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กม.จราจร บางเรื่อง บัญญัติขึ้นเพื่อแก้ปัญหาที่เกิดขึ้นจากการใช้รถบนท้องถนน </a:t>
            </a:r>
            <a:r>
              <a:rPr lang="th-TH" b="1" i="1" u="sng" dirty="0" smtClean="0">
                <a:latin typeface="TH SarabunPSK" pitchFamily="34" charset="-34"/>
                <a:cs typeface="TH SarabunPSK" pitchFamily="34" charset="-34"/>
              </a:rPr>
              <a:t>การกำหนดให้ขับรถในเลนขวาหรือซ้ายไม่เกี่ยวกับศีลธรรมและหลักกฎหมาย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แต่กำหนดขึ้น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i="1" u="sng" dirty="0" smtClean="0">
                <a:latin typeface="TH SarabunPSK" pitchFamily="34" charset="-34"/>
                <a:cs typeface="TH SarabunPSK" pitchFamily="34" charset="-34"/>
              </a:rPr>
              <a:t>เพื่อจัดระเบียบการใช้รถและป้องกันการเกิดอุบัติเหตุนั่นเอง</a:t>
            </a:r>
          </a:p>
          <a:p>
            <a:pPr eaLnBrk="1" hangingPunct="1">
              <a:buFont typeface="Arial" pitchFamily="34" charset="0"/>
              <a:buNone/>
              <a:defRPr/>
            </a:pPr>
            <a:endParaRPr lang="th-TH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endParaRPr lang="th-TH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35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คางหมู 2"/>
          <p:cNvSpPr/>
          <p:nvPr/>
        </p:nvSpPr>
        <p:spPr>
          <a:xfrm flipV="1">
            <a:off x="0" y="-603448"/>
            <a:ext cx="9144000" cy="7461448"/>
          </a:xfrm>
          <a:prstGeom prst="rect">
            <a:avLst/>
          </a:prstGeom>
          <a:effectLst>
            <a:innerShdw blurRad="254000" dist="165100" dir="5400000">
              <a:prstClr val="black">
                <a:alpha val="57000"/>
              </a:prstClr>
            </a:inn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311292"/>
              <a:satOff val="13270"/>
              <a:lumOff val="2876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6" name="ตัวยึดเนื้อหา 2"/>
          <p:cNvSpPr txBox="1">
            <a:spLocks/>
          </p:cNvSpPr>
          <p:nvPr/>
        </p:nvSpPr>
        <p:spPr>
          <a:xfrm>
            <a:off x="446856" y="188640"/>
            <a:ext cx="8229600" cy="331236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endParaRPr lang="th-TH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 กม.ป่าไม้ </a:t>
            </a:r>
            <a:r>
              <a:rPr lang="th-TH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กำหนดให้สมาชิกในสังคมห้ามตัดไม้ทำลาย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ป่า 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ด้วยเหตุที่ต้องรักษาป่าไม้ให้คนรุ่นต่อไป และเพื่อรักษาสิ่งแวดล้อม 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pitchFamily="34" charset="0"/>
              <a:buNone/>
              <a:defRPr/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		ทั้งที่แต่เดิมสังคมไทยยกย่องคนที่ตัดไม้ว่าเป็นคนขยัน หมั่นเพียร การตัดไม้จึงไม่ผิดศีลธรรมตามความความคิดของสังคมไทยแต่ดั้งเดิม เป็นต้น</a:t>
            </a:r>
          </a:p>
          <a:p>
            <a:pPr eaLnBrk="1" hangingPunct="1">
              <a:buFont typeface="Arial" pitchFamily="34" charset="0"/>
              <a:buNone/>
              <a:defRPr/>
            </a:pPr>
            <a:endParaRPr lang="th-TH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975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007\SkyDrive\cool-ios-hd-wallpaper-131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2628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สี่เหลี่ยมคางหมู 14" hidden="1"/>
          <p:cNvSpPr/>
          <p:nvPr/>
        </p:nvSpPr>
        <p:spPr>
          <a:xfrm>
            <a:off x="0" y="5231567"/>
            <a:ext cx="9144000" cy="1626433"/>
          </a:xfrm>
          <a:prstGeom prst="trapezoid">
            <a:avLst>
              <a:gd name="adj" fmla="val 86525"/>
            </a:avLst>
          </a:prstGeom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7" name="สี่เหลี่ยมคางหมู 6"/>
          <p:cNvSpPr/>
          <p:nvPr/>
        </p:nvSpPr>
        <p:spPr>
          <a:xfrm>
            <a:off x="0" y="3639692"/>
            <a:ext cx="9144000" cy="3218308"/>
          </a:xfrm>
          <a:prstGeom prst="trapezoid">
            <a:avLst>
              <a:gd name="adj" fmla="val 87179"/>
            </a:avLst>
          </a:prstGeom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311292"/>
              <a:satOff val="13270"/>
              <a:lumOff val="2876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25" b="98250" l="10234" r="91719">
                        <a14:foregroundMark x1="17422" y1="92875" x2="17422" y2="92875"/>
                        <a14:foregroundMark x1="10234" y1="98250" x2="10234" y2="9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6" t="53179" r="8400" b="1"/>
          <a:stretch/>
        </p:blipFill>
        <p:spPr bwMode="auto">
          <a:xfrm>
            <a:off x="-79750" y="7029400"/>
            <a:ext cx="9223750" cy="321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r="8400" b="46796"/>
          <a:stretch/>
        </p:blipFill>
        <p:spPr bwMode="auto">
          <a:xfrm>
            <a:off x="-79750" y="-34831"/>
            <a:ext cx="9223750" cy="367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d"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49641 L 2.77778E-7 0.02521 " pathEditMode="relative" rAng="0" ptsTypes="AA">
                                      <p:cBhvr>
                                        <p:cTn id="6" dur="1500" spd="-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007\SkyDrive\15gU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r="12647"/>
          <a:stretch/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ลูกศรซ้าย 6"/>
          <p:cNvSpPr/>
          <p:nvPr/>
        </p:nvSpPr>
        <p:spPr>
          <a:xfrm flipH="1">
            <a:off x="6732240" y="1700808"/>
            <a:ext cx="4104456" cy="2592288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ลูกศรซ้าย 2"/>
          <p:cNvSpPr/>
          <p:nvPr/>
        </p:nvSpPr>
        <p:spPr>
          <a:xfrm>
            <a:off x="-1548680" y="1268760"/>
            <a:ext cx="4104456" cy="244827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220814209"/>
              </p:ext>
            </p:extLst>
          </p:nvPr>
        </p:nvGraphicFramePr>
        <p:xfrm>
          <a:off x="1115616" y="1196752"/>
          <a:ext cx="70187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18864" y="4437112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บ่อเกิดของ กม.</a:t>
            </a:r>
          </a:p>
        </p:txBody>
      </p:sp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878904" y="5344616"/>
            <a:ext cx="8229600" cy="132474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th-TH" dirty="0" smtClean="0"/>
              <a:t>หมายถึง กฎเกณฑ์ที่ศาลและผู้มีอำนาจหน้าที่วินิจฉัยชี้ขาดข้อพิพาทสามารถนำไปปรับใช้แก่คดีหรือข้อพิพาทที่เกิดขึ้น </a:t>
            </a:r>
          </a:p>
          <a:p>
            <a:pPr eaLnBrk="1" hangingPunct="1">
              <a:buFont typeface="Arial" pitchFamily="34" charset="0"/>
              <a:buNone/>
            </a:pPr>
            <a:endParaRPr lang="th-TH" dirty="0" smtClean="0"/>
          </a:p>
          <a:p>
            <a:pPr eaLnBrk="1" hangingPunct="1">
              <a:buFont typeface="Arial" pitchFamily="34" charset="0"/>
              <a:buNone/>
            </a:pPr>
            <a:endParaRPr lang="th-TH" dirty="0" smtClean="0"/>
          </a:p>
          <a:p>
            <a:pPr eaLnBrk="1" hangingPunct="1">
              <a:buFont typeface="Arial" pitchFamily="34" charset="0"/>
              <a:buNone/>
            </a:pPr>
            <a:endParaRPr lang="th-TH" dirty="0" smtClean="0"/>
          </a:p>
        </p:txBody>
      </p:sp>
    </p:spTree>
    <p:extLst>
      <p:ext uri="{BB962C8B-B14F-4D97-AF65-F5344CB8AC3E}">
        <p14:creationId xmlns:p14="http://schemas.microsoft.com/office/powerpoint/2010/main" val="396190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007\Desktop\ppt อ.โย กม\(2)\LWL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18256"/>
            <a:ext cx="6876256" cy="6876256"/>
          </a:xfrm>
          <a:prstGeom prst="rect">
            <a:avLst/>
          </a:prstGeom>
          <a:noFill/>
          <a:effectLst>
            <a:innerShdw blurRad="698500" dist="647700" dir="10800000">
              <a:prstClr val="black">
                <a:alpha val="61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111" y="1124744"/>
            <a:ext cx="208862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TH SarabunPSK" pitchFamily="34" charset="-34"/>
                <a:cs typeface="TH SarabunPSK" pitchFamily="34" charset="-34"/>
              </a:rPr>
              <a:t>1.</a:t>
            </a:r>
            <a:endParaRPr lang="th-TH" sz="66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8800" b="1" dirty="0" smtClean="0">
                <a:latin typeface="TH SarabunPSK" pitchFamily="34" charset="-34"/>
                <a:cs typeface="TH SarabunPSK" pitchFamily="34" charset="-34"/>
              </a:rPr>
              <a:t>สำนัก</a:t>
            </a:r>
            <a:r>
              <a:rPr lang="th-TH" sz="6000" b="1" dirty="0" smtClean="0">
                <a:latin typeface="TH SarabunPSK" pitchFamily="34" charset="-34"/>
                <a:cs typeface="TH SarabunPSK" pitchFamily="34" charset="-34"/>
              </a:rPr>
              <a:t>กฎหมาย</a:t>
            </a:r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ธรรมชาติ</a:t>
            </a:r>
            <a:endParaRPr lang="th-TH" sz="5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188640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กฎหมาย  คือ </a:t>
            </a: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เหตุผลที่ถูกต้อง</a:t>
            </a: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”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1630536"/>
            <a:ext cx="590465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  <a:defRPr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เน้น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เรื่องเหตุผลและความถูกต้อง มีคุณค่าสูงเหนือกว่าอำนาจ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ของผู้ปกครอง </a:t>
            </a:r>
          </a:p>
          <a:p>
            <a:pPr marL="514350" indent="-514350">
              <a:buAutoNum type="arabicPeriod"/>
              <a:defRPr/>
            </a:pPr>
            <a:r>
              <a:rPr lang="th-TH" sz="3200" i="1" u="sng" dirty="0" smtClean="0">
                <a:latin typeface="TH SarabunPSK" pitchFamily="34" charset="-34"/>
                <a:cs typeface="TH SarabunPSK" pitchFamily="34" charset="-34"/>
              </a:rPr>
              <a:t>รับรู้</a:t>
            </a:r>
            <a:r>
              <a:rPr lang="th-TH" sz="3200" i="1" u="sng" dirty="0">
                <a:latin typeface="TH SarabunPSK" pitchFamily="34" charset="-34"/>
                <a:cs typeface="TH SarabunPSK" pitchFamily="34" charset="-34"/>
              </a:rPr>
              <a:t>ได้ด้วยตนเอง เพราะอยู่ในจิตใจมนุษย์ทุก</a:t>
            </a:r>
            <a:r>
              <a:rPr lang="th-TH" sz="3200" i="1" u="sng" dirty="0" smtClean="0">
                <a:latin typeface="TH SarabunPSK" pitchFamily="34" charset="-34"/>
                <a:cs typeface="TH SarabunPSK" pitchFamily="34" charset="-34"/>
              </a:rPr>
              <a:t>คน</a:t>
            </a:r>
            <a:endParaRPr lang="en-US" sz="3200" i="1" u="sng" dirty="0">
              <a:latin typeface="TH SarabunPSK" pitchFamily="34" charset="-34"/>
              <a:cs typeface="TH SarabunPSK" pitchFamily="34" charset="-34"/>
            </a:endParaRPr>
          </a:p>
          <a:p>
            <a:pPr marL="514350" indent="-514350">
              <a:buAutoNum type="arabicPeriod"/>
              <a:defRPr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เนื้อหา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เหมือนกันทุกที่ทุกเวลา มีลักษณะเป็น</a:t>
            </a:r>
            <a:r>
              <a:rPr lang="th-TH" sz="3200" i="1" u="sng" dirty="0" smtClean="0">
                <a:latin typeface="TH SarabunPSK" pitchFamily="34" charset="-34"/>
                <a:cs typeface="TH SarabunPSK" pitchFamily="34" charset="-34"/>
              </a:rPr>
              <a:t>สากลไม่</a:t>
            </a:r>
            <a:r>
              <a:rPr lang="th-TH" sz="3200" i="1" u="sng" dirty="0">
                <a:latin typeface="TH SarabunPSK" pitchFamily="34" charset="-34"/>
                <a:cs typeface="TH SarabunPSK" pitchFamily="34" charset="-34"/>
              </a:rPr>
              <a:t>เปลี่ยนแปลง </a:t>
            </a:r>
            <a:endParaRPr lang="en-US" sz="3200" i="1" u="sng" dirty="0" smtClean="0">
              <a:latin typeface="TH SarabunPSK" pitchFamily="34" charset="-34"/>
              <a:cs typeface="TH SarabunPSK" pitchFamily="34" charset="-34"/>
            </a:endParaRPr>
          </a:p>
          <a:p>
            <a:pPr marL="514350" indent="-514350">
              <a:buAutoNum type="arabicPeriod"/>
              <a:defRPr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ทุก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คนต้องปฏิบัติตามเหตุผลที่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ถูกต้อง</a:t>
            </a:r>
            <a:endParaRPr lang="en-US" sz="3200" dirty="0" smtClean="0">
              <a:latin typeface="TH SarabunPSK" pitchFamily="34" charset="-34"/>
              <a:cs typeface="TH SarabunPSK" pitchFamily="34" charset="-34"/>
            </a:endParaRPr>
          </a:p>
          <a:p>
            <a:pPr marL="514350" indent="-514350">
              <a:buAutoNum type="arabicPeriod"/>
              <a:defRPr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คำสั่ง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หรือ</a:t>
            </a:r>
            <a:r>
              <a:rPr lang="th-TH" sz="3200" i="1" u="sng" dirty="0">
                <a:latin typeface="TH SarabunPSK" pitchFamily="34" charset="-34"/>
                <a:cs typeface="TH SarabunPSK" pitchFamily="34" charset="-34"/>
              </a:rPr>
              <a:t>กฎหมายที่ออกโดยผู้ปกครองจึงขัดแย้งกับเหตุผลไม่ได้ 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เลย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7" name="วงรี 6"/>
          <p:cNvSpPr/>
          <p:nvPr/>
        </p:nvSpPr>
        <p:spPr>
          <a:xfrm>
            <a:off x="8748464" y="-243408"/>
            <a:ext cx="4392488" cy="4392488"/>
          </a:xfrm>
          <a:prstGeom prst="ellipse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70000" dist="469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73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007\SkyDrive\15gU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r="12647"/>
          <a:stretch/>
        </p:blipFill>
        <p:spPr bwMode="auto">
          <a:xfrm flipH="1"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ไดอะแกรม 6"/>
          <p:cNvGraphicFramePr/>
          <p:nvPr>
            <p:extLst>
              <p:ext uri="{D42A27DB-BD31-4B8C-83A1-F6EECF244321}">
                <p14:modId xmlns:p14="http://schemas.microsoft.com/office/powerpoint/2010/main" val="1630671892"/>
              </p:ext>
            </p:extLst>
          </p:nvPr>
        </p:nvGraphicFramePr>
        <p:xfrm>
          <a:off x="6084168" y="1196752"/>
          <a:ext cx="70187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ตัวยึดเนื้อหา 2"/>
          <p:cNvSpPr txBox="1">
            <a:spLocks/>
          </p:cNvSpPr>
          <p:nvPr/>
        </p:nvSpPr>
        <p:spPr>
          <a:xfrm>
            <a:off x="395536" y="1495325"/>
            <a:ext cx="5472608" cy="452596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th-TH" sz="4400" b="1" dirty="0" smtClean="0">
                <a:solidFill>
                  <a:schemeClr val="bg1"/>
                </a:solidFill>
              </a:rPr>
              <a:t>หมายถึง กม.ที่รัฐได้ตราขึ้นไว้เป็นข้อบังคับกำหนดความประพฤติของบุคคล และ ประกาศให้ราษฎรทราบในราชกิจจานุเบกษา</a:t>
            </a:r>
          </a:p>
        </p:txBody>
      </p:sp>
    </p:spTree>
    <p:extLst>
      <p:ext uri="{BB962C8B-B14F-4D97-AF65-F5344CB8AC3E}">
        <p14:creationId xmlns:p14="http://schemas.microsoft.com/office/powerpoint/2010/main" val="22355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980728"/>
            <a:ext cx="69127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u="sng" dirty="0" smtClean="0"/>
              <a:t>โทษทางอาญา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dirty="0" smtClean="0"/>
              <a:t>ประหารชีวิต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dirty="0" smtClean="0"/>
              <a:t>จำคุก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dirty="0" smtClean="0"/>
              <a:t>กักขัง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dirty="0" smtClean="0"/>
              <a:t>ปรับ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600" dirty="0" smtClean="0"/>
              <a:t>ริบทรัพย์สิน</a:t>
            </a:r>
          </a:p>
          <a:p>
            <a:pPr marL="514350" indent="-514350">
              <a:buFont typeface="+mj-lt"/>
              <a:buAutoNum type="arabicPeriod"/>
            </a:pPr>
            <a:endParaRPr lang="th-TH" sz="3600" dirty="0"/>
          </a:p>
          <a:p>
            <a:r>
              <a:rPr lang="th-TH" sz="3600" b="1" u="sng" dirty="0" smtClean="0"/>
              <a:t>โทษทางแพ่ง</a:t>
            </a:r>
          </a:p>
          <a:p>
            <a:r>
              <a:rPr lang="th-TH" sz="3600" dirty="0" smtClean="0"/>
              <a:t>ชดใช้ค่าสินไหมทดแทน หรือ ชดใช้ค่าเสียหาย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280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332656"/>
            <a:ext cx="691276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u="sng" dirty="0" smtClean="0"/>
              <a:t>โทษ</a:t>
            </a:r>
            <a:endParaRPr lang="en-US" sz="3600" b="1" u="sng" dirty="0" smtClean="0"/>
          </a:p>
          <a:p>
            <a:r>
              <a:rPr lang="th-TH" sz="3600" b="1" u="sng" dirty="0" smtClean="0"/>
              <a:t>ตัวการ </a:t>
            </a:r>
            <a:endParaRPr lang="en-US" sz="3600" b="1" u="sng" dirty="0" smtClean="0"/>
          </a:p>
          <a:p>
            <a:r>
              <a:rPr lang="en-US" sz="3600" b="1" dirty="0" smtClean="0"/>
              <a:t>2 </a:t>
            </a:r>
            <a:r>
              <a:rPr lang="th-TH" sz="3600" b="1" dirty="0" smtClean="0"/>
              <a:t>คน ขึ้นไป ถือว่าเป็นตัวการ</a:t>
            </a:r>
            <a:r>
              <a:rPr lang="en-US" sz="3600" b="1" dirty="0" smtClean="0"/>
              <a:t> </a:t>
            </a:r>
            <a:r>
              <a:rPr lang="th-TH" sz="3600" b="1" dirty="0" smtClean="0"/>
              <a:t>ต้องระวางโทษตามที่กฎหมายกำหนดไว้</a:t>
            </a:r>
          </a:p>
          <a:p>
            <a:endParaRPr lang="en-US" sz="3600" b="1" u="sng" dirty="0" smtClean="0"/>
          </a:p>
          <a:p>
            <a:r>
              <a:rPr lang="th-TH" sz="3600" b="1" u="sng" dirty="0" smtClean="0"/>
              <a:t>ผู้ใช้</a:t>
            </a:r>
          </a:p>
          <a:p>
            <a:r>
              <a:rPr lang="th-TH" sz="3600" b="1" dirty="0" smtClean="0"/>
              <a:t>รับโทษเสมือนเป็นตัวการ แต่ถ้ายังไม่ได้กระทำให้ระวางโทษ </a:t>
            </a:r>
            <a:r>
              <a:rPr lang="en-US" sz="3600" b="1" dirty="0" smtClean="0"/>
              <a:t>1</a:t>
            </a:r>
            <a:r>
              <a:rPr lang="th-TH" sz="3600" b="1" dirty="0" smtClean="0"/>
              <a:t>ใน </a:t>
            </a:r>
            <a:r>
              <a:rPr lang="en-US" sz="3600" b="1" dirty="0" smtClean="0"/>
              <a:t>3</a:t>
            </a:r>
          </a:p>
          <a:p>
            <a:endParaRPr lang="en-US" sz="3600" b="1" u="sng" dirty="0" smtClean="0"/>
          </a:p>
          <a:p>
            <a:r>
              <a:rPr lang="th-TH" sz="3600" b="1" u="sng" dirty="0" smtClean="0"/>
              <a:t>ผู้สนับสนุน</a:t>
            </a:r>
          </a:p>
          <a:p>
            <a:r>
              <a:rPr lang="th-TH" sz="3600" b="1" dirty="0"/>
              <a:t>ระวางโทษ </a:t>
            </a:r>
            <a:r>
              <a:rPr lang="en-US" sz="3600" b="1" dirty="0"/>
              <a:t>2</a:t>
            </a:r>
            <a:r>
              <a:rPr lang="th-TH" sz="3600" b="1" dirty="0" smtClean="0"/>
              <a:t>ใน </a:t>
            </a:r>
            <a:r>
              <a:rPr lang="en-US" sz="3600" b="1" dirty="0" smtClean="0"/>
              <a:t>3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34464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007\SkyDrive\15gU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r="12647"/>
          <a:stretch/>
        </p:blipFill>
        <p:spPr bwMode="auto">
          <a:xfrm flipH="1"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589530725"/>
              </p:ext>
            </p:extLst>
          </p:nvPr>
        </p:nvGraphicFramePr>
        <p:xfrm>
          <a:off x="-450347" y="0"/>
          <a:ext cx="912680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สี่เหลี่ยมคางหมู 2"/>
          <p:cNvSpPr/>
          <p:nvPr/>
        </p:nvSpPr>
        <p:spPr>
          <a:xfrm>
            <a:off x="831247" y="4509120"/>
            <a:ext cx="2769154" cy="654808"/>
          </a:xfrm>
          <a:custGeom>
            <a:avLst/>
            <a:gdLst>
              <a:gd name="connsiteX0" fmla="*/ 0 w 2376264"/>
              <a:gd name="connsiteY0" fmla="*/ 936104 h 936104"/>
              <a:gd name="connsiteX1" fmla="*/ 625917 w 2376264"/>
              <a:gd name="connsiteY1" fmla="*/ 0 h 936104"/>
              <a:gd name="connsiteX2" fmla="*/ 1750347 w 2376264"/>
              <a:gd name="connsiteY2" fmla="*/ 0 h 936104"/>
              <a:gd name="connsiteX3" fmla="*/ 2376264 w 2376264"/>
              <a:gd name="connsiteY3" fmla="*/ 936104 h 936104"/>
              <a:gd name="connsiteX4" fmla="*/ 0 w 2376264"/>
              <a:gd name="connsiteY4" fmla="*/ 936104 h 936104"/>
              <a:gd name="connsiteX0" fmla="*/ 0 w 2403490"/>
              <a:gd name="connsiteY0" fmla="*/ 936104 h 936104"/>
              <a:gd name="connsiteX1" fmla="*/ 625917 w 2403490"/>
              <a:gd name="connsiteY1" fmla="*/ 0 h 936104"/>
              <a:gd name="connsiteX2" fmla="*/ 2403490 w 2403490"/>
              <a:gd name="connsiteY2" fmla="*/ 0 h 936104"/>
              <a:gd name="connsiteX3" fmla="*/ 2376264 w 2403490"/>
              <a:gd name="connsiteY3" fmla="*/ 936104 h 936104"/>
              <a:gd name="connsiteX4" fmla="*/ 0 w 2403490"/>
              <a:gd name="connsiteY4" fmla="*/ 936104 h 936104"/>
              <a:gd name="connsiteX0" fmla="*/ 0 w 2376264"/>
              <a:gd name="connsiteY0" fmla="*/ 936104 h 936104"/>
              <a:gd name="connsiteX1" fmla="*/ 625917 w 2376264"/>
              <a:gd name="connsiteY1" fmla="*/ 0 h 936104"/>
              <a:gd name="connsiteX2" fmla="*/ 2359948 w 2376264"/>
              <a:gd name="connsiteY2" fmla="*/ 14515 h 936104"/>
              <a:gd name="connsiteX3" fmla="*/ 2376264 w 2376264"/>
              <a:gd name="connsiteY3" fmla="*/ 936104 h 936104"/>
              <a:gd name="connsiteX4" fmla="*/ 0 w 2376264"/>
              <a:gd name="connsiteY4" fmla="*/ 936104 h 936104"/>
              <a:gd name="connsiteX0" fmla="*/ 0 w 2403491"/>
              <a:gd name="connsiteY0" fmla="*/ 936104 h 936104"/>
              <a:gd name="connsiteX1" fmla="*/ 625917 w 2403491"/>
              <a:gd name="connsiteY1" fmla="*/ 0 h 936104"/>
              <a:gd name="connsiteX2" fmla="*/ 2403491 w 2403491"/>
              <a:gd name="connsiteY2" fmla="*/ 1 h 936104"/>
              <a:gd name="connsiteX3" fmla="*/ 2376264 w 2403491"/>
              <a:gd name="connsiteY3" fmla="*/ 936104 h 936104"/>
              <a:gd name="connsiteX4" fmla="*/ 0 w 2403491"/>
              <a:gd name="connsiteY4" fmla="*/ 936104 h 936104"/>
              <a:gd name="connsiteX0" fmla="*/ 0 w 2376264"/>
              <a:gd name="connsiteY0" fmla="*/ 936104 h 936104"/>
              <a:gd name="connsiteX1" fmla="*/ 625917 w 2376264"/>
              <a:gd name="connsiteY1" fmla="*/ 0 h 936104"/>
              <a:gd name="connsiteX2" fmla="*/ 2374462 w 2376264"/>
              <a:gd name="connsiteY2" fmla="*/ 1 h 936104"/>
              <a:gd name="connsiteX3" fmla="*/ 2376264 w 2376264"/>
              <a:gd name="connsiteY3" fmla="*/ 936104 h 936104"/>
              <a:gd name="connsiteX4" fmla="*/ 0 w 2376264"/>
              <a:gd name="connsiteY4" fmla="*/ 936104 h 936104"/>
              <a:gd name="connsiteX0" fmla="*/ 0 w 2376264"/>
              <a:gd name="connsiteY0" fmla="*/ 936104 h 936104"/>
              <a:gd name="connsiteX1" fmla="*/ 525667 w 2376264"/>
              <a:gd name="connsiteY1" fmla="*/ 0 h 936104"/>
              <a:gd name="connsiteX2" fmla="*/ 2374462 w 2376264"/>
              <a:gd name="connsiteY2" fmla="*/ 1 h 936104"/>
              <a:gd name="connsiteX3" fmla="*/ 2376264 w 2376264"/>
              <a:gd name="connsiteY3" fmla="*/ 936104 h 936104"/>
              <a:gd name="connsiteX4" fmla="*/ 0 w 2376264"/>
              <a:gd name="connsiteY4" fmla="*/ 936104 h 936104"/>
              <a:gd name="connsiteX0" fmla="*/ 0 w 2175764"/>
              <a:gd name="connsiteY0" fmla="*/ 920905 h 936104"/>
              <a:gd name="connsiteX1" fmla="*/ 325167 w 2175764"/>
              <a:gd name="connsiteY1" fmla="*/ 0 h 936104"/>
              <a:gd name="connsiteX2" fmla="*/ 2173962 w 2175764"/>
              <a:gd name="connsiteY2" fmla="*/ 1 h 936104"/>
              <a:gd name="connsiteX3" fmla="*/ 2175764 w 2175764"/>
              <a:gd name="connsiteY3" fmla="*/ 936104 h 936104"/>
              <a:gd name="connsiteX4" fmla="*/ 0 w 2175764"/>
              <a:gd name="connsiteY4" fmla="*/ 920905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5764" h="936104">
                <a:moveTo>
                  <a:pt x="0" y="920905"/>
                </a:moveTo>
                <a:lnTo>
                  <a:pt x="325167" y="0"/>
                </a:lnTo>
                <a:lnTo>
                  <a:pt x="2173962" y="1"/>
                </a:lnTo>
                <a:cubicBezTo>
                  <a:pt x="2174563" y="312035"/>
                  <a:pt x="2175163" y="624070"/>
                  <a:pt x="2175764" y="936104"/>
                </a:cubicBezTo>
                <a:lnTo>
                  <a:pt x="0" y="92090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กฎกระทรวง</a:t>
            </a:r>
            <a:endPara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คางหมู 2"/>
          <p:cNvSpPr/>
          <p:nvPr/>
        </p:nvSpPr>
        <p:spPr>
          <a:xfrm>
            <a:off x="282241" y="5229201"/>
            <a:ext cx="3318160" cy="730919"/>
          </a:xfrm>
          <a:custGeom>
            <a:avLst/>
            <a:gdLst>
              <a:gd name="connsiteX0" fmla="*/ 0 w 2376264"/>
              <a:gd name="connsiteY0" fmla="*/ 936104 h 936104"/>
              <a:gd name="connsiteX1" fmla="*/ 625917 w 2376264"/>
              <a:gd name="connsiteY1" fmla="*/ 0 h 936104"/>
              <a:gd name="connsiteX2" fmla="*/ 1750347 w 2376264"/>
              <a:gd name="connsiteY2" fmla="*/ 0 h 936104"/>
              <a:gd name="connsiteX3" fmla="*/ 2376264 w 2376264"/>
              <a:gd name="connsiteY3" fmla="*/ 936104 h 936104"/>
              <a:gd name="connsiteX4" fmla="*/ 0 w 2376264"/>
              <a:gd name="connsiteY4" fmla="*/ 936104 h 936104"/>
              <a:gd name="connsiteX0" fmla="*/ 0 w 2403490"/>
              <a:gd name="connsiteY0" fmla="*/ 936104 h 936104"/>
              <a:gd name="connsiteX1" fmla="*/ 625917 w 2403490"/>
              <a:gd name="connsiteY1" fmla="*/ 0 h 936104"/>
              <a:gd name="connsiteX2" fmla="*/ 2403490 w 2403490"/>
              <a:gd name="connsiteY2" fmla="*/ 0 h 936104"/>
              <a:gd name="connsiteX3" fmla="*/ 2376264 w 2403490"/>
              <a:gd name="connsiteY3" fmla="*/ 936104 h 936104"/>
              <a:gd name="connsiteX4" fmla="*/ 0 w 2403490"/>
              <a:gd name="connsiteY4" fmla="*/ 936104 h 936104"/>
              <a:gd name="connsiteX0" fmla="*/ 0 w 2376264"/>
              <a:gd name="connsiteY0" fmla="*/ 936104 h 936104"/>
              <a:gd name="connsiteX1" fmla="*/ 625917 w 2376264"/>
              <a:gd name="connsiteY1" fmla="*/ 0 h 936104"/>
              <a:gd name="connsiteX2" fmla="*/ 2359948 w 2376264"/>
              <a:gd name="connsiteY2" fmla="*/ 14515 h 936104"/>
              <a:gd name="connsiteX3" fmla="*/ 2376264 w 2376264"/>
              <a:gd name="connsiteY3" fmla="*/ 936104 h 936104"/>
              <a:gd name="connsiteX4" fmla="*/ 0 w 2376264"/>
              <a:gd name="connsiteY4" fmla="*/ 936104 h 936104"/>
              <a:gd name="connsiteX0" fmla="*/ 0 w 2403491"/>
              <a:gd name="connsiteY0" fmla="*/ 936104 h 936104"/>
              <a:gd name="connsiteX1" fmla="*/ 625917 w 2403491"/>
              <a:gd name="connsiteY1" fmla="*/ 0 h 936104"/>
              <a:gd name="connsiteX2" fmla="*/ 2403491 w 2403491"/>
              <a:gd name="connsiteY2" fmla="*/ 1 h 936104"/>
              <a:gd name="connsiteX3" fmla="*/ 2376264 w 2403491"/>
              <a:gd name="connsiteY3" fmla="*/ 936104 h 936104"/>
              <a:gd name="connsiteX4" fmla="*/ 0 w 2403491"/>
              <a:gd name="connsiteY4" fmla="*/ 936104 h 936104"/>
              <a:gd name="connsiteX0" fmla="*/ 0 w 2376264"/>
              <a:gd name="connsiteY0" fmla="*/ 936104 h 936104"/>
              <a:gd name="connsiteX1" fmla="*/ 625917 w 2376264"/>
              <a:gd name="connsiteY1" fmla="*/ 0 h 936104"/>
              <a:gd name="connsiteX2" fmla="*/ 2374462 w 2376264"/>
              <a:gd name="connsiteY2" fmla="*/ 1 h 936104"/>
              <a:gd name="connsiteX3" fmla="*/ 2376264 w 2376264"/>
              <a:gd name="connsiteY3" fmla="*/ 936104 h 936104"/>
              <a:gd name="connsiteX4" fmla="*/ 0 w 2376264"/>
              <a:gd name="connsiteY4" fmla="*/ 936104 h 936104"/>
              <a:gd name="connsiteX0" fmla="*/ 0 w 2376264"/>
              <a:gd name="connsiteY0" fmla="*/ 936103 h 936103"/>
              <a:gd name="connsiteX1" fmla="*/ 457790 w 2376264"/>
              <a:gd name="connsiteY1" fmla="*/ 27637 h 936103"/>
              <a:gd name="connsiteX2" fmla="*/ 2374462 w 2376264"/>
              <a:gd name="connsiteY2" fmla="*/ 0 h 936103"/>
              <a:gd name="connsiteX3" fmla="*/ 2376264 w 2376264"/>
              <a:gd name="connsiteY3" fmla="*/ 936103 h 936103"/>
              <a:gd name="connsiteX4" fmla="*/ 0 w 2376264"/>
              <a:gd name="connsiteY4" fmla="*/ 936103 h 936103"/>
              <a:gd name="connsiteX0" fmla="*/ 0 w 2259306"/>
              <a:gd name="connsiteY0" fmla="*/ 949921 h 949921"/>
              <a:gd name="connsiteX1" fmla="*/ 340832 w 2259306"/>
              <a:gd name="connsiteY1" fmla="*/ 27637 h 949921"/>
              <a:gd name="connsiteX2" fmla="*/ 2257504 w 2259306"/>
              <a:gd name="connsiteY2" fmla="*/ 0 h 949921"/>
              <a:gd name="connsiteX3" fmla="*/ 2259306 w 2259306"/>
              <a:gd name="connsiteY3" fmla="*/ 936103 h 949921"/>
              <a:gd name="connsiteX4" fmla="*/ 0 w 2259306"/>
              <a:gd name="connsiteY4" fmla="*/ 949921 h 949921"/>
              <a:gd name="connsiteX0" fmla="*/ 0 w 2259306"/>
              <a:gd name="connsiteY0" fmla="*/ 949921 h 949921"/>
              <a:gd name="connsiteX1" fmla="*/ 311593 w 2259306"/>
              <a:gd name="connsiteY1" fmla="*/ 0 h 949921"/>
              <a:gd name="connsiteX2" fmla="*/ 2257504 w 2259306"/>
              <a:gd name="connsiteY2" fmla="*/ 0 h 949921"/>
              <a:gd name="connsiteX3" fmla="*/ 2259306 w 2259306"/>
              <a:gd name="connsiteY3" fmla="*/ 936103 h 949921"/>
              <a:gd name="connsiteX4" fmla="*/ 0 w 2259306"/>
              <a:gd name="connsiteY4" fmla="*/ 949921 h 949921"/>
              <a:gd name="connsiteX0" fmla="*/ 0 w 2281235"/>
              <a:gd name="connsiteY0" fmla="*/ 949921 h 949921"/>
              <a:gd name="connsiteX1" fmla="*/ 333522 w 2281235"/>
              <a:gd name="connsiteY1" fmla="*/ 0 h 949921"/>
              <a:gd name="connsiteX2" fmla="*/ 2279433 w 2281235"/>
              <a:gd name="connsiteY2" fmla="*/ 0 h 949921"/>
              <a:gd name="connsiteX3" fmla="*/ 2281235 w 2281235"/>
              <a:gd name="connsiteY3" fmla="*/ 936103 h 949921"/>
              <a:gd name="connsiteX4" fmla="*/ 0 w 2281235"/>
              <a:gd name="connsiteY4" fmla="*/ 949921 h 94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1235" h="949921">
                <a:moveTo>
                  <a:pt x="0" y="949921"/>
                </a:moveTo>
                <a:lnTo>
                  <a:pt x="333522" y="0"/>
                </a:lnTo>
                <a:lnTo>
                  <a:pt x="2279433" y="0"/>
                </a:lnTo>
                <a:cubicBezTo>
                  <a:pt x="2280034" y="312034"/>
                  <a:pt x="2280634" y="624069"/>
                  <a:pt x="2281235" y="936103"/>
                </a:cubicBezTo>
                <a:lnTo>
                  <a:pt x="0" y="949921"/>
                </a:lnTo>
                <a:close/>
              </a:path>
            </a:pathLst>
          </a:custGeom>
          <a:solidFill>
            <a:srgbClr val="FF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ประกาศกระทรวง</a:t>
            </a:r>
            <a:endPara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สี่เหลี่ยมคางหมู 2"/>
          <p:cNvSpPr/>
          <p:nvPr/>
        </p:nvSpPr>
        <p:spPr>
          <a:xfrm>
            <a:off x="1252661" y="3717032"/>
            <a:ext cx="2347740" cy="730920"/>
          </a:xfrm>
          <a:custGeom>
            <a:avLst/>
            <a:gdLst>
              <a:gd name="connsiteX0" fmla="*/ 0 w 2376264"/>
              <a:gd name="connsiteY0" fmla="*/ 936104 h 936104"/>
              <a:gd name="connsiteX1" fmla="*/ 625917 w 2376264"/>
              <a:gd name="connsiteY1" fmla="*/ 0 h 936104"/>
              <a:gd name="connsiteX2" fmla="*/ 1750347 w 2376264"/>
              <a:gd name="connsiteY2" fmla="*/ 0 h 936104"/>
              <a:gd name="connsiteX3" fmla="*/ 2376264 w 2376264"/>
              <a:gd name="connsiteY3" fmla="*/ 936104 h 936104"/>
              <a:gd name="connsiteX4" fmla="*/ 0 w 2376264"/>
              <a:gd name="connsiteY4" fmla="*/ 936104 h 936104"/>
              <a:gd name="connsiteX0" fmla="*/ 0 w 2403490"/>
              <a:gd name="connsiteY0" fmla="*/ 936104 h 936104"/>
              <a:gd name="connsiteX1" fmla="*/ 625917 w 2403490"/>
              <a:gd name="connsiteY1" fmla="*/ 0 h 936104"/>
              <a:gd name="connsiteX2" fmla="*/ 2403490 w 2403490"/>
              <a:gd name="connsiteY2" fmla="*/ 0 h 936104"/>
              <a:gd name="connsiteX3" fmla="*/ 2376264 w 2403490"/>
              <a:gd name="connsiteY3" fmla="*/ 936104 h 936104"/>
              <a:gd name="connsiteX4" fmla="*/ 0 w 2403490"/>
              <a:gd name="connsiteY4" fmla="*/ 936104 h 936104"/>
              <a:gd name="connsiteX0" fmla="*/ 0 w 2376264"/>
              <a:gd name="connsiteY0" fmla="*/ 936104 h 936104"/>
              <a:gd name="connsiteX1" fmla="*/ 625917 w 2376264"/>
              <a:gd name="connsiteY1" fmla="*/ 0 h 936104"/>
              <a:gd name="connsiteX2" fmla="*/ 2359948 w 2376264"/>
              <a:gd name="connsiteY2" fmla="*/ 14515 h 936104"/>
              <a:gd name="connsiteX3" fmla="*/ 2376264 w 2376264"/>
              <a:gd name="connsiteY3" fmla="*/ 936104 h 936104"/>
              <a:gd name="connsiteX4" fmla="*/ 0 w 2376264"/>
              <a:gd name="connsiteY4" fmla="*/ 936104 h 936104"/>
              <a:gd name="connsiteX0" fmla="*/ 0 w 2403491"/>
              <a:gd name="connsiteY0" fmla="*/ 936104 h 936104"/>
              <a:gd name="connsiteX1" fmla="*/ 625917 w 2403491"/>
              <a:gd name="connsiteY1" fmla="*/ 0 h 936104"/>
              <a:gd name="connsiteX2" fmla="*/ 2403491 w 2403491"/>
              <a:gd name="connsiteY2" fmla="*/ 1 h 936104"/>
              <a:gd name="connsiteX3" fmla="*/ 2376264 w 2403491"/>
              <a:gd name="connsiteY3" fmla="*/ 936104 h 936104"/>
              <a:gd name="connsiteX4" fmla="*/ 0 w 2403491"/>
              <a:gd name="connsiteY4" fmla="*/ 936104 h 936104"/>
              <a:gd name="connsiteX0" fmla="*/ 0 w 2376264"/>
              <a:gd name="connsiteY0" fmla="*/ 936104 h 936104"/>
              <a:gd name="connsiteX1" fmla="*/ 625917 w 2376264"/>
              <a:gd name="connsiteY1" fmla="*/ 0 h 936104"/>
              <a:gd name="connsiteX2" fmla="*/ 2374462 w 2376264"/>
              <a:gd name="connsiteY2" fmla="*/ 1 h 936104"/>
              <a:gd name="connsiteX3" fmla="*/ 2376264 w 2376264"/>
              <a:gd name="connsiteY3" fmla="*/ 936104 h 936104"/>
              <a:gd name="connsiteX4" fmla="*/ 0 w 2376264"/>
              <a:gd name="connsiteY4" fmla="*/ 936104 h 936104"/>
              <a:gd name="connsiteX0" fmla="*/ 0 w 2376264"/>
              <a:gd name="connsiteY0" fmla="*/ 936104 h 936104"/>
              <a:gd name="connsiteX1" fmla="*/ 674650 w 2376264"/>
              <a:gd name="connsiteY1" fmla="*/ 0 h 936104"/>
              <a:gd name="connsiteX2" fmla="*/ 2374462 w 2376264"/>
              <a:gd name="connsiteY2" fmla="*/ 1 h 936104"/>
              <a:gd name="connsiteX3" fmla="*/ 2376264 w 2376264"/>
              <a:gd name="connsiteY3" fmla="*/ 936104 h 936104"/>
              <a:gd name="connsiteX4" fmla="*/ 0 w 2376264"/>
              <a:gd name="connsiteY4" fmla="*/ 936104 h 936104"/>
              <a:gd name="connsiteX0" fmla="*/ 0 w 2152095"/>
              <a:gd name="connsiteY0" fmla="*/ 949922 h 949922"/>
              <a:gd name="connsiteX1" fmla="*/ 450481 w 2152095"/>
              <a:gd name="connsiteY1" fmla="*/ 0 h 949922"/>
              <a:gd name="connsiteX2" fmla="*/ 2150293 w 2152095"/>
              <a:gd name="connsiteY2" fmla="*/ 1 h 949922"/>
              <a:gd name="connsiteX3" fmla="*/ 2152095 w 2152095"/>
              <a:gd name="connsiteY3" fmla="*/ 936104 h 949922"/>
              <a:gd name="connsiteX4" fmla="*/ 0 w 2152095"/>
              <a:gd name="connsiteY4" fmla="*/ 949922 h 94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095" h="949922">
                <a:moveTo>
                  <a:pt x="0" y="949922"/>
                </a:moveTo>
                <a:lnTo>
                  <a:pt x="450481" y="0"/>
                </a:lnTo>
                <a:lnTo>
                  <a:pt x="2150293" y="1"/>
                </a:lnTo>
                <a:cubicBezTo>
                  <a:pt x="2150894" y="312035"/>
                  <a:pt x="2151494" y="624070"/>
                  <a:pt x="2152095" y="936104"/>
                </a:cubicBezTo>
                <a:lnTo>
                  <a:pt x="0" y="949922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พระราชกฤษฎีกา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สี่เหลี่ยมคางหมู 2"/>
          <p:cNvSpPr/>
          <p:nvPr/>
        </p:nvSpPr>
        <p:spPr>
          <a:xfrm>
            <a:off x="-245500" y="6021289"/>
            <a:ext cx="3845901" cy="720287"/>
          </a:xfrm>
          <a:custGeom>
            <a:avLst/>
            <a:gdLst>
              <a:gd name="connsiteX0" fmla="*/ 0 w 2376264"/>
              <a:gd name="connsiteY0" fmla="*/ 936104 h 936104"/>
              <a:gd name="connsiteX1" fmla="*/ 625917 w 2376264"/>
              <a:gd name="connsiteY1" fmla="*/ 0 h 936104"/>
              <a:gd name="connsiteX2" fmla="*/ 1750347 w 2376264"/>
              <a:gd name="connsiteY2" fmla="*/ 0 h 936104"/>
              <a:gd name="connsiteX3" fmla="*/ 2376264 w 2376264"/>
              <a:gd name="connsiteY3" fmla="*/ 936104 h 936104"/>
              <a:gd name="connsiteX4" fmla="*/ 0 w 2376264"/>
              <a:gd name="connsiteY4" fmla="*/ 936104 h 936104"/>
              <a:gd name="connsiteX0" fmla="*/ 0 w 2403490"/>
              <a:gd name="connsiteY0" fmla="*/ 936104 h 936104"/>
              <a:gd name="connsiteX1" fmla="*/ 625917 w 2403490"/>
              <a:gd name="connsiteY1" fmla="*/ 0 h 936104"/>
              <a:gd name="connsiteX2" fmla="*/ 2403490 w 2403490"/>
              <a:gd name="connsiteY2" fmla="*/ 0 h 936104"/>
              <a:gd name="connsiteX3" fmla="*/ 2376264 w 2403490"/>
              <a:gd name="connsiteY3" fmla="*/ 936104 h 936104"/>
              <a:gd name="connsiteX4" fmla="*/ 0 w 2403490"/>
              <a:gd name="connsiteY4" fmla="*/ 936104 h 936104"/>
              <a:gd name="connsiteX0" fmla="*/ 0 w 2376264"/>
              <a:gd name="connsiteY0" fmla="*/ 936104 h 936104"/>
              <a:gd name="connsiteX1" fmla="*/ 625917 w 2376264"/>
              <a:gd name="connsiteY1" fmla="*/ 0 h 936104"/>
              <a:gd name="connsiteX2" fmla="*/ 2359948 w 2376264"/>
              <a:gd name="connsiteY2" fmla="*/ 14515 h 936104"/>
              <a:gd name="connsiteX3" fmla="*/ 2376264 w 2376264"/>
              <a:gd name="connsiteY3" fmla="*/ 936104 h 936104"/>
              <a:gd name="connsiteX4" fmla="*/ 0 w 2376264"/>
              <a:gd name="connsiteY4" fmla="*/ 936104 h 936104"/>
              <a:gd name="connsiteX0" fmla="*/ 0 w 2403491"/>
              <a:gd name="connsiteY0" fmla="*/ 936104 h 936104"/>
              <a:gd name="connsiteX1" fmla="*/ 625917 w 2403491"/>
              <a:gd name="connsiteY1" fmla="*/ 0 h 936104"/>
              <a:gd name="connsiteX2" fmla="*/ 2403491 w 2403491"/>
              <a:gd name="connsiteY2" fmla="*/ 1 h 936104"/>
              <a:gd name="connsiteX3" fmla="*/ 2376264 w 2403491"/>
              <a:gd name="connsiteY3" fmla="*/ 936104 h 936104"/>
              <a:gd name="connsiteX4" fmla="*/ 0 w 2403491"/>
              <a:gd name="connsiteY4" fmla="*/ 936104 h 936104"/>
              <a:gd name="connsiteX0" fmla="*/ 0 w 2376264"/>
              <a:gd name="connsiteY0" fmla="*/ 936104 h 936104"/>
              <a:gd name="connsiteX1" fmla="*/ 625917 w 2376264"/>
              <a:gd name="connsiteY1" fmla="*/ 0 h 936104"/>
              <a:gd name="connsiteX2" fmla="*/ 2374462 w 2376264"/>
              <a:gd name="connsiteY2" fmla="*/ 1 h 936104"/>
              <a:gd name="connsiteX3" fmla="*/ 2376264 w 2376264"/>
              <a:gd name="connsiteY3" fmla="*/ 936104 h 936104"/>
              <a:gd name="connsiteX4" fmla="*/ 0 w 2376264"/>
              <a:gd name="connsiteY4" fmla="*/ 936104 h 936104"/>
              <a:gd name="connsiteX0" fmla="*/ 0 w 2376264"/>
              <a:gd name="connsiteY0" fmla="*/ 936103 h 936103"/>
              <a:gd name="connsiteX1" fmla="*/ 340019 w 2376264"/>
              <a:gd name="connsiteY1" fmla="*/ 13817 h 936103"/>
              <a:gd name="connsiteX2" fmla="*/ 2374462 w 2376264"/>
              <a:gd name="connsiteY2" fmla="*/ 0 h 936103"/>
              <a:gd name="connsiteX3" fmla="*/ 2376264 w 2376264"/>
              <a:gd name="connsiteY3" fmla="*/ 936103 h 936103"/>
              <a:gd name="connsiteX4" fmla="*/ 0 w 2376264"/>
              <a:gd name="connsiteY4" fmla="*/ 936103 h 936103"/>
              <a:gd name="connsiteX0" fmla="*/ 0 w 2350273"/>
              <a:gd name="connsiteY0" fmla="*/ 936103 h 936103"/>
              <a:gd name="connsiteX1" fmla="*/ 314028 w 2350273"/>
              <a:gd name="connsiteY1" fmla="*/ 13817 h 936103"/>
              <a:gd name="connsiteX2" fmla="*/ 2348471 w 2350273"/>
              <a:gd name="connsiteY2" fmla="*/ 0 h 936103"/>
              <a:gd name="connsiteX3" fmla="*/ 2350273 w 2350273"/>
              <a:gd name="connsiteY3" fmla="*/ 936103 h 936103"/>
              <a:gd name="connsiteX4" fmla="*/ 0 w 2350273"/>
              <a:gd name="connsiteY4" fmla="*/ 936103 h 9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0273" h="936103">
                <a:moveTo>
                  <a:pt x="0" y="936103"/>
                </a:moveTo>
                <a:lnTo>
                  <a:pt x="314028" y="13817"/>
                </a:lnTo>
                <a:lnTo>
                  <a:pt x="2348471" y="0"/>
                </a:lnTo>
                <a:cubicBezTo>
                  <a:pt x="2349072" y="312034"/>
                  <a:pt x="2349672" y="624069"/>
                  <a:pt x="2350273" y="936103"/>
                </a:cubicBezTo>
                <a:lnTo>
                  <a:pt x="0" y="936103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ข้อบังคับต่าง </a:t>
            </a:r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(กฎ ระเบียบ ประกาศ)</a:t>
            </a:r>
            <a:endParaRPr lang="th-TH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660974" y="3717032"/>
            <a:ext cx="1584176" cy="3096344"/>
          </a:xfrm>
          <a:prstGeom prst="roundRect">
            <a:avLst>
              <a:gd name="adj" fmla="val 10654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5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กฎหมายองค์การบัญญัติ (ข้อบัญญัติท้องถิ่น,ระเบียบข้อบังคับของรัฐวิสาหกิจหรือองค์การมหาชน</a:t>
            </a:r>
            <a:endParaRPr lang="th-TH" sz="25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5328593" y="3717032"/>
            <a:ext cx="3168352" cy="3024544"/>
          </a:xfrm>
          <a:custGeom>
            <a:avLst/>
            <a:gdLst>
              <a:gd name="connsiteX0" fmla="*/ 0 w 3168352"/>
              <a:gd name="connsiteY0" fmla="*/ 0 h 3096344"/>
              <a:gd name="connsiteX1" fmla="*/ 3168352 w 3168352"/>
              <a:gd name="connsiteY1" fmla="*/ 0 h 3096344"/>
              <a:gd name="connsiteX2" fmla="*/ 3168352 w 3168352"/>
              <a:gd name="connsiteY2" fmla="*/ 3096344 h 3096344"/>
              <a:gd name="connsiteX3" fmla="*/ 0 w 3168352"/>
              <a:gd name="connsiteY3" fmla="*/ 3096344 h 3096344"/>
              <a:gd name="connsiteX4" fmla="*/ 0 w 3168352"/>
              <a:gd name="connsiteY4" fmla="*/ 0 h 3096344"/>
              <a:gd name="connsiteX0" fmla="*/ 0 w 3168352"/>
              <a:gd name="connsiteY0" fmla="*/ 0 h 3096344"/>
              <a:gd name="connsiteX1" fmla="*/ 1117302 w 3168352"/>
              <a:gd name="connsiteY1" fmla="*/ 38100 h 3096344"/>
              <a:gd name="connsiteX2" fmla="*/ 3168352 w 3168352"/>
              <a:gd name="connsiteY2" fmla="*/ 3096344 h 3096344"/>
              <a:gd name="connsiteX3" fmla="*/ 0 w 3168352"/>
              <a:gd name="connsiteY3" fmla="*/ 3096344 h 3096344"/>
              <a:gd name="connsiteX4" fmla="*/ 0 w 3168352"/>
              <a:gd name="connsiteY4" fmla="*/ 0 h 3096344"/>
              <a:gd name="connsiteX0" fmla="*/ 0 w 3168352"/>
              <a:gd name="connsiteY0" fmla="*/ 0 h 3096344"/>
              <a:gd name="connsiteX1" fmla="*/ 1149052 w 3168352"/>
              <a:gd name="connsiteY1" fmla="*/ 6350 h 3096344"/>
              <a:gd name="connsiteX2" fmla="*/ 3168352 w 3168352"/>
              <a:gd name="connsiteY2" fmla="*/ 3096344 h 3096344"/>
              <a:gd name="connsiteX3" fmla="*/ 0 w 3168352"/>
              <a:gd name="connsiteY3" fmla="*/ 3096344 h 3096344"/>
              <a:gd name="connsiteX4" fmla="*/ 0 w 3168352"/>
              <a:gd name="connsiteY4" fmla="*/ 0 h 309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8352" h="3096344">
                <a:moveTo>
                  <a:pt x="0" y="0"/>
                </a:moveTo>
                <a:lnTo>
                  <a:pt x="1149052" y="6350"/>
                </a:lnTo>
                <a:lnTo>
                  <a:pt x="3168352" y="3096344"/>
                </a:lnTo>
                <a:lnTo>
                  <a:pt x="0" y="3096344"/>
                </a:lnTo>
                <a:lnTo>
                  <a:pt x="0" y="0"/>
                </a:lnTo>
                <a:close/>
              </a:path>
            </a:pathLst>
          </a:custGeom>
          <a:solidFill>
            <a:srgbClr val="FF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ระเบียบหรือ</a:t>
            </a:r>
            <a:b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ประกาศขององค์กร</a:t>
            </a:r>
          </a:p>
          <a:p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อิสระตามรัฐธรรมนูญ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วงเล็บปีกกาซ้าย 14"/>
          <p:cNvSpPr/>
          <p:nvPr/>
        </p:nvSpPr>
        <p:spPr>
          <a:xfrm rot="19562583" flipH="1">
            <a:off x="4661378" y="-51652"/>
            <a:ext cx="493933" cy="1371414"/>
          </a:xfrm>
          <a:prstGeom prst="leftBrace">
            <a:avLst>
              <a:gd name="adj1" fmla="val 28202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วงเล็บปีกกาซ้าย 16"/>
          <p:cNvSpPr/>
          <p:nvPr/>
        </p:nvSpPr>
        <p:spPr>
          <a:xfrm rot="19562583" flipH="1">
            <a:off x="5410018" y="1159016"/>
            <a:ext cx="493933" cy="1215843"/>
          </a:xfrm>
          <a:prstGeom prst="leftBrace">
            <a:avLst>
              <a:gd name="adj1" fmla="val 28202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วงเล็บปีกกาซ้าย 17"/>
          <p:cNvSpPr/>
          <p:nvPr/>
        </p:nvSpPr>
        <p:spPr>
          <a:xfrm rot="19562583" flipH="1">
            <a:off x="6202106" y="2322901"/>
            <a:ext cx="493933" cy="1215843"/>
          </a:xfrm>
          <a:prstGeom prst="leftBrace">
            <a:avLst>
              <a:gd name="adj1" fmla="val 28202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วงเล็บปีกกาซ้าย 18"/>
          <p:cNvSpPr/>
          <p:nvPr/>
        </p:nvSpPr>
        <p:spPr>
          <a:xfrm rot="19562583" flipH="1">
            <a:off x="7686772" y="3263113"/>
            <a:ext cx="493933" cy="3695674"/>
          </a:xfrm>
          <a:prstGeom prst="leftBrace">
            <a:avLst>
              <a:gd name="adj1" fmla="val 28202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มุมมน 15"/>
          <p:cNvSpPr/>
          <p:nvPr/>
        </p:nvSpPr>
        <p:spPr>
          <a:xfrm>
            <a:off x="5139353" y="-27384"/>
            <a:ext cx="1664895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ลำดับชั้นที่ </a:t>
            </a:r>
            <a:r>
              <a:rPr lang="en-US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5868144" y="1124744"/>
            <a:ext cx="1664895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ลำดับชั้นที่ </a:t>
            </a:r>
            <a:r>
              <a:rPr lang="en-US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สี่เหลี่ยมผืนผ้ามุมมน 21"/>
          <p:cNvSpPr/>
          <p:nvPr/>
        </p:nvSpPr>
        <p:spPr>
          <a:xfrm>
            <a:off x="6660232" y="2292080"/>
            <a:ext cx="1664895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ลำดับชั้นที่ </a:t>
            </a:r>
            <a:r>
              <a:rPr lang="en-US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7308304" y="3611442"/>
            <a:ext cx="1664895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ลำดับชั้นที่ </a:t>
            </a:r>
            <a:r>
              <a:rPr lang="en-US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สี่เหลี่ยมผืนผ้ามุมมน 23"/>
          <p:cNvSpPr/>
          <p:nvPr/>
        </p:nvSpPr>
        <p:spPr>
          <a:xfrm rot="18221874">
            <a:off x="-269337" y="4300672"/>
            <a:ext cx="2144136" cy="414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กฎหมายลำดับรอง</a:t>
            </a:r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681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611560" y="1168152"/>
            <a:ext cx="7992888" cy="4997152"/>
          </a:xfrm>
          <a:prstGeom prst="roundRect">
            <a:avLst/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หมายถึง บรรดากฎเกณฑ์แบบแผนที่จัดระเบียบทางการเมืองการปกครองภายในรัฐ </a:t>
            </a:r>
          </a:p>
          <a:p>
            <a:pPr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กำหนดรูปแบบของรัฐ รูปแบบการปกครอง </a:t>
            </a:r>
          </a:p>
          <a:p>
            <a:pPr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โครงสร้าง และอำนาจหน้าที่ขององค์กรที่ใช้อำนาจสูงสุดในรัฐ</a:t>
            </a:r>
          </a:p>
          <a:p>
            <a:pPr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ความสัมพันธ์ระหว่างองค์กรดังกล่าวกับประชาชน </a:t>
            </a:r>
          </a:p>
          <a:p>
            <a:pPr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การรับรองสิทธิและเสรีภาพของประชาชน </a:t>
            </a:r>
          </a:p>
          <a:p>
            <a:pPr>
              <a:defRPr/>
            </a:pPr>
            <a:r>
              <a:rPr lang="th-TH" b="1" i="1" u="sng" dirty="0" err="1" smtClean="0"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b="1" i="1" u="sng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i="1" u="sng" dirty="0" smtClean="0">
                <a:latin typeface="TH SarabunPSK" pitchFamily="34" charset="-34"/>
                <a:cs typeface="TH SarabunPSK" pitchFamily="34" charset="-34"/>
              </a:rPr>
              <a:t>เป็นกฎหมายสูงสุดของประเทศ กม.ทุกประเภทจะมีเนื้อหาขัดแย้งกับรัฐธรรมนูญ ไม่ได้</a:t>
            </a:r>
            <a:endParaRPr lang="th-TH" b="1" i="1" u="sng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533" b="78735"/>
          <a:stretch/>
        </p:blipFill>
        <p:spPr bwMode="auto">
          <a:xfrm>
            <a:off x="0" y="-27384"/>
            <a:ext cx="9144000" cy="1460310"/>
          </a:xfrm>
          <a:prstGeom prst="rect">
            <a:avLst/>
          </a:prstGeom>
          <a:noFill/>
          <a:ln>
            <a:noFill/>
          </a:ln>
          <a:effectLst>
            <a:outerShdw blurRad="508000" dist="3810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21265" r="8533"/>
          <a:stretch/>
        </p:blipFill>
        <p:spPr bwMode="auto">
          <a:xfrm>
            <a:off x="0" y="1432926"/>
            <a:ext cx="9144000" cy="54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46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-0.1025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0.73681 " pathEditMode="relative" rAng="0" ptsTypes="AA">
                                      <p:cBhvr>
                                        <p:cTn id="8" dur="14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611560" y="1168152"/>
            <a:ext cx="7992888" cy="4997152"/>
          </a:xfrm>
          <a:prstGeom prst="roundRect">
            <a:avLst/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หมายถึง บรรดากฎเกณฑ์แบบแผนที่จัดระเบียบทางการเมืองการปกครองภายในรัฐ </a:t>
            </a:r>
          </a:p>
          <a:p>
            <a:pPr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กำหนดรูปแบบของรัฐ รูปแบบการปกครอง </a:t>
            </a:r>
          </a:p>
          <a:p>
            <a:pPr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โครงสร้าง และอำนาจหน้าที่ขององค์กรที่ใช้อำนาจสูงสุดในรัฐ</a:t>
            </a:r>
          </a:p>
          <a:p>
            <a:pPr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ความสัมพันธ์ระหว่างองค์กรดังกล่าวกับประชาชน </a:t>
            </a:r>
          </a:p>
          <a:p>
            <a:pPr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การรับรองสิทธิและเสรีภาพของประชาชน </a:t>
            </a:r>
          </a:p>
          <a:p>
            <a:pPr>
              <a:defRPr/>
            </a:pPr>
            <a:r>
              <a:rPr lang="th-TH" b="1" i="1" u="sng" dirty="0" err="1" smtClean="0"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b="1" i="1" u="sng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i="1" u="sng" dirty="0" smtClean="0">
                <a:latin typeface="TH SarabunPSK" pitchFamily="34" charset="-34"/>
                <a:cs typeface="TH SarabunPSK" pitchFamily="34" charset="-34"/>
              </a:rPr>
              <a:t>เป็นกฎหมายสูงสุดของประเทศ กม.ทุกประเภทจะมีเนื้อหาขัดแย้งกับรัฐธรรมนูญ ไม่ได้</a:t>
            </a:r>
            <a:endParaRPr lang="th-TH" b="1" i="1" u="sng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533" b="78735"/>
          <a:stretch/>
        </p:blipFill>
        <p:spPr bwMode="auto">
          <a:xfrm>
            <a:off x="0" y="-27384"/>
            <a:ext cx="9144000" cy="1460310"/>
          </a:xfrm>
          <a:prstGeom prst="rect">
            <a:avLst/>
          </a:prstGeom>
          <a:noFill/>
          <a:ln>
            <a:noFill/>
          </a:ln>
          <a:effectLst>
            <a:outerShdw blurRad="508000" dist="3810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21265" r="8533"/>
          <a:stretch/>
        </p:blipFill>
        <p:spPr bwMode="auto">
          <a:xfrm>
            <a:off x="0" y="1432926"/>
            <a:ext cx="9144000" cy="54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55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-0.10255 " pathEditMode="relative" rAng="0" ptsTypes="AA">
                                      <p:cBhvr>
                                        <p:cTn id="6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0.73681 " pathEditMode="relative" rAng="0" ptsTypes="AA">
                                      <p:cBhvr>
                                        <p:cTn id="8" dur="1400" spd="-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1168152"/>
            <a:ext cx="7992888" cy="7013376"/>
          </a:xfrm>
          <a:prstGeom prst="roundRect">
            <a:avLst>
              <a:gd name="adj" fmla="val 7444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3000" dirty="0"/>
              <a:t>หมายถึง กม.ที่ฝ่ายนิติบัญญัติ หรือ รัฐสภาตราขึ้นเพื่อกำหนดรายละเอียดและขยายความบทบัญญัติแห่ง </a:t>
            </a:r>
            <a:r>
              <a:rPr lang="th-TH" sz="3000" dirty="0" err="1"/>
              <a:t>รธน</a:t>
            </a:r>
            <a:r>
              <a:rPr lang="th-TH" sz="3000" dirty="0"/>
              <a:t>.ให้มีความสมบูรณ์</a:t>
            </a:r>
          </a:p>
          <a:p>
            <a:pPr>
              <a:defRPr/>
            </a:pPr>
            <a:r>
              <a:rPr lang="th-TH" sz="3000" dirty="0"/>
              <a:t>รายละเอียดเกี่ยวกับ การดำเนินการ หรือ การจัดตั้งองค์การที่มีความสำคัญซึ่งปรากฏอยู่ในอยู่ใน </a:t>
            </a:r>
            <a:r>
              <a:rPr lang="th-TH" sz="3000" dirty="0" err="1"/>
              <a:t>รธน</a:t>
            </a:r>
            <a:r>
              <a:rPr lang="th-TH" sz="3000" dirty="0"/>
              <a:t>. </a:t>
            </a:r>
          </a:p>
          <a:p>
            <a:pPr>
              <a:defRPr/>
            </a:pPr>
            <a:r>
              <a:rPr lang="th-TH" sz="3000" u="sng" dirty="0"/>
              <a:t>เหตุผล</a:t>
            </a:r>
            <a:r>
              <a:rPr lang="th-TH" sz="3000" dirty="0"/>
              <a:t> เพื่อมิให้ </a:t>
            </a:r>
            <a:r>
              <a:rPr lang="th-TH" sz="3000" dirty="0" err="1"/>
              <a:t>รธน</a:t>
            </a:r>
            <a:r>
              <a:rPr lang="th-TH" sz="3000" dirty="0"/>
              <a:t>. มีข้อความละเอียดยืดยาวจนเกินไป และเพื่อให้สามารถแก้ไขเพิ่มเติมรายละเอียดดังกล่าวได้ง่ายกว่าการแก้ไขเพิ่มเติม </a:t>
            </a:r>
            <a:r>
              <a:rPr lang="th-TH" sz="3000" dirty="0" err="1"/>
              <a:t>รธน</a:t>
            </a:r>
            <a:r>
              <a:rPr lang="th-TH" sz="3000" dirty="0"/>
              <a:t>. ที่ต้องอาศัยขั้นตอนพิเศษมากกว่า </a:t>
            </a:r>
          </a:p>
          <a:p>
            <a:pPr>
              <a:defRPr/>
            </a:pPr>
            <a:r>
              <a:rPr lang="th-TH" sz="3000" dirty="0"/>
              <a:t>จำเป็นต้องกำหนดรายละเอียดของ </a:t>
            </a:r>
            <a:r>
              <a:rPr lang="th-TH" sz="3000" dirty="0" err="1"/>
              <a:t>รธน</a:t>
            </a:r>
            <a:r>
              <a:rPr lang="th-TH" sz="3000" dirty="0"/>
              <a:t>. ไว้ในพ.ร.บ.ประกอบ </a:t>
            </a:r>
            <a:r>
              <a:rPr lang="th-TH" sz="3000" dirty="0" err="1"/>
              <a:t>รธน</a:t>
            </a:r>
            <a:r>
              <a:rPr lang="th-TH" sz="3000" dirty="0"/>
              <a:t>.  </a:t>
            </a:r>
          </a:p>
          <a:p>
            <a:pPr>
              <a:defRPr/>
            </a:pPr>
            <a:endParaRPr lang="th-TH" b="1" i="1" u="sng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533" b="63539"/>
          <a:stretch/>
        </p:blipFill>
        <p:spPr bwMode="auto">
          <a:xfrm>
            <a:off x="0" y="-27384"/>
            <a:ext cx="9144000" cy="2503884"/>
          </a:xfrm>
          <a:prstGeom prst="rect">
            <a:avLst/>
          </a:prstGeom>
          <a:noFill/>
          <a:ln>
            <a:noFill/>
          </a:ln>
          <a:effectLst>
            <a:outerShdw blurRad="508000" dist="3810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36461" r="8533"/>
          <a:stretch/>
        </p:blipFill>
        <p:spPr bwMode="auto">
          <a:xfrm>
            <a:off x="0" y="2476500"/>
            <a:ext cx="9144000" cy="436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43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22453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0.63981 " pathEditMode="relative" rAng="0" ptsTypes="AA">
                                      <p:cBhvr>
                                        <p:cTn id="8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>
              <a:buNone/>
            </a:pPr>
            <a:endParaRPr lang="th-TH" sz="4400" u="sng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33400"/>
            <a:r>
              <a:rPr lang="th-TH" u="sng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กำหนดให้รัฐสภา มีหน้าที่ตรารายละเอียดของบทบัญญัติแห่ง</a:t>
            </a:r>
          </a:p>
          <a:p>
            <a:pPr marL="533400">
              <a:buNone/>
            </a:pPr>
            <a:r>
              <a:rPr lang="th-TH" u="sng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.ใน พ.ร.บ. ประกอบ </a:t>
            </a:r>
            <a:r>
              <a:rPr lang="th-TH" u="sng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รวมทั้งสิ้น </a:t>
            </a:r>
            <a:r>
              <a:rPr lang="en-US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9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ฉบับ ดังนี้  </a:t>
            </a:r>
          </a:p>
          <a:p>
            <a:pPr marL="533400">
              <a:buNone/>
            </a:pP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ว่าด้วย การเลือกตั้ง ส.ส. และ การได้มาซึ่ง </a:t>
            </a:r>
            <a:r>
              <a:rPr lang="th-TH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ส.ว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33400">
              <a:buNone/>
            </a:pP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ว่าด้วย คณะกรรมการการเลือกตั้ง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33400">
              <a:buNone/>
            </a:pP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ว่าด้วย พรรคการเมือง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33400">
              <a:buNone/>
            </a:pP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ว่าด้วย การออกเสียงประชามติ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33400">
              <a:buNone/>
            </a:pP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5.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ว่าด้วย วิธีพิจารณาของศาลรัฐธรรมนูญ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33400">
              <a:buNone/>
            </a:pP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6.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ว่าด้วย วิธีพิจารณาคดีอาญาของผู้ดำรงตำแหน่งทางการเมือง 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33400">
              <a:buNone/>
            </a:pP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7.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ว่าด้วย ผู้ตรวจการแผ่นดิน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33400">
              <a:buNone/>
            </a:pP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8.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ว่าด้วย การป้องกัน และ ปราบปรามการทุจริต 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33400">
              <a:buNone/>
            </a:pP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ว่าด้วย การตรวจเงินแผ่นดิน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33400">
              <a:defRPr/>
            </a:pPr>
            <a:endParaRPr lang="th-TH" b="1" i="1" u="sng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4087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>
              <a:buNone/>
            </a:pPr>
            <a:endParaRPr lang="th-TH" sz="4400" u="sng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190500" indent="0" algn="ctr">
              <a:buNone/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ขั้นตอนการตรา พ.ร.บ. ประกอบ </a:t>
            </a:r>
            <a:r>
              <a:rPr lang="th-TH" sz="36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sz="36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endParaRPr lang="en-US" sz="36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en-US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ผู้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สิทธิเสนอร่าง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พ.ร.บ. ประกอบ </a:t>
            </a:r>
            <a:r>
              <a:rPr lang="th-TH" u="sng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ให้รัฐสภาพิจารณา แบ่งออกเป็น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ประเภท ได้แก่</a:t>
            </a:r>
          </a:p>
          <a:p>
            <a:pPr>
              <a:buNone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1.1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คณะรัฐมนตรี 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    </a:t>
            </a:r>
            <a:r>
              <a:rPr lang="en-US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1.2 </a:t>
            </a:r>
            <a:r>
              <a:rPr lang="th-TH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ส.ส. จำนวนไม่น้อยกว่า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ใน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10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ของจำนวนสมาชิกทั้งหมดเท่าที่มีอยู่ของสภาผู้แทนราษฎร หรือ </a:t>
            </a:r>
          </a:p>
          <a:p>
            <a:pPr>
              <a:buNone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    </a:t>
            </a:r>
            <a:r>
              <a:rPr lang="th-TH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ส.ส.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th-TH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ส.ว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จำนวนไม่น้อยกว่า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ใน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10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ของจำนวนสมาชิกทั้งหมดเท่าที่มีอยู่ของทั้ง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สภา</a:t>
            </a: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    </a:t>
            </a:r>
            <a:r>
              <a:rPr lang="en-US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1.3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ศาลรัฐธรรมนูญ </a:t>
            </a:r>
            <a:r>
              <a:rPr lang="th-TH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ศาลฏี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  หรือ องค์กรอิสระตามรัฐธรรมนูญ ซึ่งประธานศาล หรือ ประธานองค์กรนั้นเป็นผู้รักษาการตาม พ.ร.บ. ประกอบ </a:t>
            </a:r>
            <a:r>
              <a:rPr lang="th-TH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</a:t>
            </a:r>
          </a:p>
          <a:p>
            <a:pPr marL="190500" indent="0" algn="ctr">
              <a:buNone/>
              <a:defRPr/>
            </a:pPr>
            <a:endParaRPr lang="th-TH" b="1" i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07178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en-US" sz="6000" dirty="0">
              <a:solidFill>
                <a:schemeClr val="bg1"/>
              </a:solidFill>
              <a:cs typeface="Cordia New" pitchFamily="34" charset="-34"/>
            </a:endParaRPr>
          </a:p>
          <a:p>
            <a:pPr marL="628650">
              <a:buNone/>
            </a:pPr>
            <a:r>
              <a:rPr lang="en-US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ต้องได้รับความเห็นชอบของรัฐสภา เมื่อรัฐสภาเห็นชอบแล้ว </a:t>
            </a:r>
          </a:p>
          <a:p>
            <a:pPr marL="628650">
              <a:buNone/>
            </a:pPr>
            <a:r>
              <a:rPr lang="en-US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ให้ประธานสภาส่งร่างไปให้ ศาล </a:t>
            </a:r>
            <a:r>
              <a:rPr lang="th-TH" sz="3600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เพื่อพิจารณาวินิจฉัยว่า ร่างดังกล่าว ขัด หรือ แย้งกับ </a:t>
            </a:r>
            <a:r>
              <a:rPr lang="th-TH" sz="3600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หรือไม่</a:t>
            </a:r>
          </a:p>
          <a:p>
            <a:pPr marL="628650">
              <a:buNone/>
            </a:pPr>
            <a:r>
              <a:rPr lang="en-US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th-TH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หากศาล </a:t>
            </a:r>
            <a:r>
              <a:rPr lang="th-TH" sz="3600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วินิจฉัยว่าร่าง ไม่ขัด หรือ แย้งกับ </a:t>
            </a:r>
            <a:r>
              <a:rPr lang="th-TH" sz="3600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marL="628650">
              <a:buNone/>
            </a:pPr>
            <a:r>
              <a:rPr lang="en-US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5.</a:t>
            </a:r>
            <a:r>
              <a:rPr lang="th-TH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ให้นำทูลเกล้าทูลกระหม่อมถวายเพื่อลงพระปรมาภิไธย และ </a:t>
            </a:r>
          </a:p>
          <a:p>
            <a:pPr marL="628650">
              <a:buNone/>
            </a:pPr>
            <a:r>
              <a:rPr lang="th-TH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ประกาศในราชกิจจานุเบกษา </a:t>
            </a:r>
          </a:p>
          <a:p>
            <a:pPr marL="628650">
              <a:buNone/>
            </a:pPr>
            <a:r>
              <a:rPr lang="en-US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6. </a:t>
            </a:r>
            <a:r>
              <a:rPr lang="th-TH" sz="3600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พ.ร.บ. ประกอบ </a:t>
            </a:r>
            <a:r>
              <a:rPr lang="th-TH" sz="3600" u="sng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sz="3600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36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จึงมีผลใช้บังคับตาม กม.</a:t>
            </a:r>
            <a:endParaRPr lang="en-US" sz="36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190500" indent="0" algn="ctr">
              <a:buNone/>
              <a:defRPr/>
            </a:pPr>
            <a:endParaRPr lang="th-TH" b="1" i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533" b="63539"/>
          <a:stretch/>
        </p:blipFill>
        <p:spPr bwMode="auto">
          <a:xfrm>
            <a:off x="0" y="-3051720"/>
            <a:ext cx="9144000" cy="2503884"/>
          </a:xfrm>
          <a:prstGeom prst="rect">
            <a:avLst/>
          </a:prstGeom>
          <a:noFill/>
          <a:ln>
            <a:noFill/>
          </a:ln>
          <a:effectLst>
            <a:outerShdw blurRad="508000" dist="381000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36461" r="8533"/>
          <a:stretch/>
        </p:blipFill>
        <p:spPr bwMode="auto">
          <a:xfrm>
            <a:off x="0" y="7130580"/>
            <a:ext cx="9144000" cy="436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254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44671 L 0 -4.68208E-6 " pathEditMode="relative" rAng="0" ptsTypes="AA">
                                      <p:cBhvr>
                                        <p:cTn id="6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3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67861 L 0 0.21295 " pathEditMode="relative" rAng="0" ptsTypes="AA">
                                      <p:cBhvr>
                                        <p:cTn id="8" dur="14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007\Desktop\ppt อ.โย กม\(1)\ios-7-galaxy-wid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 bwMode="auto">
          <a:xfrm>
            <a:off x="0" y="-2050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วงรี 5"/>
          <p:cNvSpPr/>
          <p:nvPr/>
        </p:nvSpPr>
        <p:spPr>
          <a:xfrm>
            <a:off x="-396552" y="-246223"/>
            <a:ext cx="4392488" cy="4392488"/>
          </a:xfrm>
          <a:prstGeom prst="ellipse">
            <a:avLst/>
          </a:pr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70000" dist="469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extBox 6"/>
          <p:cNvSpPr txBox="1"/>
          <p:nvPr/>
        </p:nvSpPr>
        <p:spPr>
          <a:xfrm>
            <a:off x="323528" y="198884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761797"/>
            <a:ext cx="273345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8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สำนักกฎหมาย   ธรรมชาติ</a:t>
            </a:r>
          </a:p>
          <a:p>
            <a:endParaRPr lang="th-TH" dirty="0"/>
          </a:p>
        </p:txBody>
      </p:sp>
      <p:sp>
        <p:nvSpPr>
          <p:cNvPr id="11" name="วงรี 10"/>
          <p:cNvSpPr/>
          <p:nvPr/>
        </p:nvSpPr>
        <p:spPr>
          <a:xfrm rot="20747377">
            <a:off x="2375755" y="3396881"/>
            <a:ext cx="4392488" cy="4392488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70000" dist="469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วงรี 11"/>
          <p:cNvSpPr/>
          <p:nvPr/>
        </p:nvSpPr>
        <p:spPr>
          <a:xfrm rot="6791821">
            <a:off x="5193399" y="-207403"/>
            <a:ext cx="4392488" cy="4392488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70000" dist="469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5984875" y="688628"/>
            <a:ext cx="27334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smtClean="0">
                <a:latin typeface="TH SarabunPSK" pitchFamily="34" charset="-34"/>
                <a:cs typeface="TH SarabunPSK" pitchFamily="34" charset="-34"/>
              </a:rPr>
              <a:t>2.</a:t>
            </a:r>
            <a:endParaRPr lang="th-TH" sz="48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สำนัก</a:t>
            </a:r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กฎหมาย 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บ้านเมือง</a:t>
            </a: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4077072"/>
            <a:ext cx="27334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4800" b="1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8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สำนัก</a:t>
            </a:r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กฎหมาย 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ประวัติศาสตร์</a:t>
            </a: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5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260648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>
              <a:buNone/>
            </a:pPr>
            <a:endParaRPr lang="th-TH" sz="4400" u="sng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พระราชบัญญัติ (พ.ร.บ.) หมายถึง </a:t>
            </a:r>
          </a:p>
          <a:p>
            <a:pPr>
              <a:buNone/>
              <a:defRPr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กม.ที่ฝ่ายนิติบัญญัติ หรือ รัฐสภาตราขึ้นเพื่อกำหนดกฎเกณฑ์ที่มีเนื้อหาเป็นการทั่วไป โดยไม่มุ่งเฉพาะเจาะจงกับบุคคลใด บุคคลหนึ่ง หรือใช้บังคับแก่กรณีใดกรณีหนึ่ง </a:t>
            </a:r>
          </a:p>
          <a:p>
            <a:pPr>
              <a:buNone/>
              <a:defRPr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		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b="1" i="1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พ.ร.บ. เป็นกม.โดยแท้</a:t>
            </a:r>
            <a:r>
              <a:rPr lang="en-US" b="1" i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”</a:t>
            </a:r>
          </a:p>
          <a:p>
            <a:pPr>
              <a:buNone/>
              <a:defRPr/>
            </a:pPr>
            <a:r>
              <a:rPr lang="th-TH" b="1" i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เพราะ ตราขึ้นโดย รัฐสภาซึ่งเป็นองค์กรที่ทำหน้าที่ออก กม. โดยตรง</a:t>
            </a:r>
          </a:p>
          <a:p>
            <a:pPr>
              <a:buNone/>
              <a:defRPr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แบ่งออกเป็น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ประเภท คือ</a:t>
            </a:r>
          </a:p>
          <a:p>
            <a:pPr marL="533400">
              <a:defRPr/>
            </a:pPr>
            <a:endParaRPr lang="th-TH" b="1" i="1" u="sng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187624" y="5301208"/>
            <a:ext cx="3168352" cy="1224136"/>
          </a:xfrm>
          <a:prstGeom prst="rect">
            <a:avLst/>
          </a:prstGeom>
          <a:ln>
            <a:noFill/>
          </a:ln>
          <a:effectLst>
            <a:outerShdw blurRad="838200" dist="673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พ.ร.บ. 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0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ทั่วไป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716016" y="5301208"/>
            <a:ext cx="3168352" cy="1224136"/>
          </a:xfrm>
          <a:prstGeom prst="rect">
            <a:avLst/>
          </a:prstGeom>
          <a:ln>
            <a:noFill/>
          </a:ln>
          <a:effectLst>
            <a:outerShdw blurRad="838200" dist="673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พ.ร.บ.</a:t>
            </a:r>
            <a:r>
              <a:rPr 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เกี่ยว</a:t>
            </a:r>
            <a:r>
              <a:rPr lang="th-TH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ด้วย</a:t>
            </a:r>
          </a:p>
          <a:p>
            <a:pPr algn="ctr"/>
            <a:r>
              <a:rPr lang="th-TH" sz="4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การเงิน</a:t>
            </a:r>
            <a:endParaRPr lang="th-TH" sz="4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533" b="46340"/>
          <a:stretch/>
        </p:blipFill>
        <p:spPr bwMode="auto">
          <a:xfrm>
            <a:off x="0" y="18184"/>
            <a:ext cx="9144000" cy="3684984"/>
          </a:xfrm>
          <a:prstGeom prst="rect">
            <a:avLst/>
          </a:prstGeom>
          <a:noFill/>
          <a:ln>
            <a:noFill/>
          </a:ln>
          <a:effectLst>
            <a:outerShdw blurRad="508000" dist="381000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53660" r="8533"/>
          <a:stretch/>
        </p:blipFill>
        <p:spPr bwMode="auto">
          <a:xfrm>
            <a:off x="0" y="3703168"/>
            <a:ext cx="9144000" cy="318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913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65896E-6 L 0 -0.379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7341E-6 L 0 0.525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>
              <a:buNone/>
            </a:pPr>
            <a:endParaRPr lang="th-TH" sz="4400" u="sng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190500" indent="0" algn="ctr">
              <a:buNone/>
              <a:defRPr/>
            </a:pPr>
            <a:r>
              <a:rPr lang="th-TH" sz="36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ข้อสังเกต</a:t>
            </a:r>
          </a:p>
          <a:p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ประมวลกฎหมาย เป็น พ.ร.บ. อย่างหนึ่ง</a:t>
            </a:r>
          </a:p>
          <a:p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ซึ่งกระทำโดยการตรา พ.ร.บ.ให้ใช้ ประมวลกม.ส่วนจะเป็นพ.ร.บ. ทั่วไป หรือ พ.ร.บ.เกี่ยวด้วยการเงิน ก็ขึ้นอยู่กับเนื้อหาของประมวลกม.</a:t>
            </a:r>
            <a:r>
              <a:rPr lang="th-TH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นั้นๆ</a:t>
            </a:r>
          </a:p>
          <a:p>
            <a:pPr marL="0" indent="0">
              <a:buNone/>
            </a:pPr>
            <a:endParaRPr lang="th-TH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 algn="ctr">
              <a:buNone/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ขั้นตอนการตรา </a:t>
            </a:r>
            <a:r>
              <a:rPr lang="th-TH" sz="36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พ.ร.บ.</a:t>
            </a:r>
          </a:p>
          <a:p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ผู้มีสิทธิเสนอร่าง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พ.ร.บ.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ให้รัฐสภาพิจารณา แบ่งออกเป็น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ประเภท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1.1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คณะรัฐมนตรี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1.2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ส.ส.จำนวนไม่น้อยกว่า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20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คน </a:t>
            </a:r>
          </a:p>
          <a:p>
            <a:pPr marL="0" indent="0" algn="ctr">
              <a:buNone/>
            </a:pPr>
            <a:endParaRPr lang="th-TH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190500" indent="0" algn="ctr">
              <a:buNone/>
              <a:defRPr/>
            </a:pPr>
            <a:endParaRPr lang="th-TH" b="1" i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7631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>
              <a:buNone/>
            </a:pPr>
            <a:endParaRPr lang="th-TH" sz="4400" u="sng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1.3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ศาล หรือ องค์กรอิสระตามรัฐธรรมนูญ เฉพาะกม.ที่เกี่ยวกับการจัดองค์กร และกม.ที่ประธานศาลและประธานองค์กรนั้นเป็นผู้รักษาการแทน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1.4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ผู้มีสิทธิเลือกตั้งจำนวนไม่น้อยกว่า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10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000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คน เช้าชื่อเสนอกม. เฉพาะกม.ใน</a:t>
            </a:r>
          </a:p>
          <a:p>
            <a:pPr lvl="1">
              <a:buNone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หมวด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 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สิทธิและเสรีภาพของชนชาวไทย และ </a:t>
            </a:r>
          </a:p>
          <a:p>
            <a:pPr lvl="1">
              <a:buNone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หมวด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แนวนโยบายพื้นฐานแห่ง</a:t>
            </a:r>
            <a:r>
              <a:rPr lang="th-TH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รัฐ</a:t>
            </a:r>
          </a:p>
          <a:p>
            <a:pPr marL="711200" indent="-434975"/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ในกรณีที่ ร่าง พ.ร.บ. ซึ่งมีผู้เสนอเป็นบุคคลตาม (</a:t>
            </a: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)(</a:t>
            </a: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)(</a:t>
            </a: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) เป็นร่าง พ.ร.บ. เกี่ยวด้วยการเงิน บุคคลเหล่านั้นจะเสนอได้ก็ต่อเมื่อมีคำรับรองของนายกรัฐมนตรี</a:t>
            </a:r>
          </a:p>
          <a:p>
            <a:pPr marL="711200" indent="-434975">
              <a:buNone/>
            </a:pP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ต้องได้รับความเห็นชอบของรัฐสภา เมื่อรัฐสภาเห็นชอบแล้ว </a:t>
            </a:r>
          </a:p>
          <a:p>
            <a:pPr marL="711200" indent="-434975">
              <a:buNone/>
            </a:pP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ให้นำทูลเกล้าทูลกระหม่อมถวายเพื่อลงพระปรมาภิไธย และ </a:t>
            </a:r>
          </a:p>
          <a:p>
            <a:pPr marL="711200" indent="-434975">
              <a:buNone/>
            </a:pP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ประกาศในราชกิจจานุเบกษา </a:t>
            </a:r>
          </a:p>
          <a:p>
            <a:pPr marL="711200" indent="-434975">
              <a:buNone/>
            </a:pP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2800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พ.ร.บ.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จึงมีผลใช้บังคับตาม กม.</a:t>
            </a:r>
            <a:endParaRPr lang="en-US" sz="28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lvl="1">
              <a:buNone/>
            </a:pPr>
            <a:endParaRPr lang="th-TH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190500" indent="0" algn="ctr">
              <a:buNone/>
              <a:defRPr/>
            </a:pPr>
            <a:endParaRPr lang="th-TH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190500" indent="0" algn="ctr">
              <a:buNone/>
              <a:defRPr/>
            </a:pPr>
            <a:endParaRPr lang="th-TH" b="1" i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54537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 algn="ctr">
              <a:buNone/>
            </a:pPr>
            <a:endParaRPr lang="th-TH" sz="4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190500" indent="0" algn="ctr">
              <a:buNone/>
            </a:pPr>
            <a:r>
              <a:rPr lang="th-TH" sz="4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พระ</a:t>
            </a:r>
            <a:r>
              <a:rPr lang="th-TH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ราชกำหนด (พ.ร.ก.</a:t>
            </a:r>
            <a:r>
              <a:rPr lang="th-TH" sz="4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190500" indent="0" algn="ctr">
              <a:buNone/>
            </a:pPr>
            <a:endParaRPr lang="th-TH" sz="12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หมายถึง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กม.ที่ฝ่ายบริหารตราขึ้นเพื่อกำหนดหลักเกณฑ์ทั่วไปไม่มีการกำหนดรายละเอียด พ.ร.ก. จึงมีเนื้อหาเหมือน พ.ร.บ.               ด้วยเหตุนี้เองจึงทำให้ พ.ร.ก.มีลำดับชั้นหรือศักดิ์เท่ากับ พ.ร.บ.</a:t>
            </a:r>
          </a:p>
          <a:p>
            <a:pPr algn="ctr">
              <a:buNone/>
            </a:pPr>
            <a:r>
              <a:rPr lang="th-TH" sz="3000" b="1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ข้อแตกต่าง </a:t>
            </a:r>
          </a:p>
          <a:p>
            <a:pPr marL="514350" indent="-514350">
              <a:buAutoNum type="arabicPeriod"/>
            </a:pPr>
            <a:r>
              <a:rPr lang="th-TH" sz="3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พ.ร.ก. เป็นกม.ที่ตราขึ้นโดยฝ่ายบริหาร ซึ่งได้แก่ คณะรัฐมนตรี จึงถือว่าเป็น </a:t>
            </a:r>
            <a:r>
              <a:rPr lang="en-US" sz="3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กฎหมายยกเว้น</a:t>
            </a:r>
            <a:r>
              <a:rPr lang="en-US" sz="3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” </a:t>
            </a:r>
            <a:r>
              <a:rPr lang="th-TH" sz="3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เพราะโดยปกติฝ่ายบริหารไม่มีหน้าที่ตรากม.โดยตรง หน้าที่ในการตรากม.เป็นอำนาจของฝ่ายนิติบัญญัติโดยเฉพาะ</a:t>
            </a:r>
            <a:endParaRPr lang="en-US" sz="30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-</a:t>
            </a:r>
            <a:r>
              <a:rPr lang="th-TH" sz="3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หตุผลที่ฝ่ายบริหารได้รับอำนาจจากรัฐธรรมนูญให้ตรากม.แทนฝ่ายนิติบัญญัติก็เพราะมีเหตุจำเป็นบางประการเพื่อรักษาประโยชน์ร่วมกันของรัฐ</a:t>
            </a:r>
          </a:p>
          <a:p>
            <a:pPr marL="190500" indent="0" algn="ctr">
              <a:buNone/>
            </a:pPr>
            <a:endParaRPr lang="th-TH" b="1" i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0316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 algn="ctr">
              <a:buNone/>
            </a:pPr>
            <a:endParaRPr lang="th-TH" sz="4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ยังกำหนดเงื่อนไขให้ฝ่ายบริหารตรา พ.ร.ก. ได้ก็ต่อเมื่อเข้าหลักเกณฑ์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ประการ คือ </a:t>
            </a:r>
          </a:p>
          <a:p>
            <a:pPr>
              <a:buNone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2.1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ต้องตราขึ้นเพื่อประโยชน์ในการรักษาความปลอดภัยของประเทศ ความปลอดภัยสาธารณะ ความมั่นคงในทางเศรษฐกิจของประเทศ หรือป้องปัดภัยพิบัติสาธารณะ </a:t>
            </a:r>
          </a:p>
          <a:p>
            <a:pPr>
              <a:buNone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2.2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คณะรัฐมนตรี เห็นว่า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เป็นกรณีฉุกเฉินที่มีความจำเป็นเร่งด่วนอันไม่อาจจะหลีกเลี่ยงได้ </a:t>
            </a:r>
            <a:r>
              <a:rPr lang="th-TH" b="1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ซึ่งแตกต่าง จาก</a:t>
            </a:r>
          </a:p>
          <a:p>
            <a:pPr>
              <a:buNone/>
            </a:pP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b="1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การตรา พ.ร.บ. ที่ ฝ่ายนิติบัญญัติ สามารถ ตรา พ.ร.บ.ได้เสมอ โดย ไม่ต้อง มีหลักเกณฑ์ข้างต้น</a:t>
            </a:r>
            <a:r>
              <a:rPr lang="en-US" b="1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b="1" u="sng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190500" indent="0" algn="ctr">
              <a:buNone/>
            </a:pPr>
            <a:endParaRPr lang="th-TH" b="1" i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4587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 algn="ctr">
              <a:buNone/>
            </a:pPr>
            <a:endParaRPr lang="th-TH" sz="44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เมื่อคณะรัฐมนตรีให้ความเห็นชอบ พ.ร.ก. แล้วต้องนำขึ้นทูลเกล้าถวาย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King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ทรงลงพระปรมาภิไธยต่อไปและประกาศในราชกิจจานุเบกษา</a:t>
            </a:r>
          </a:p>
          <a:p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พ.ร.ก.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จึงมีผลใช้บังคับตาม กม.</a:t>
            </a:r>
          </a:p>
          <a:p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เมื่อ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พ.ร.ก.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ใช้บังคับแล้วให้คณะรัฐมนตรีเสนอพระราชกำหนดนั้นต่อรัฐสภาเพื่อพิจารณาอนุมัติ </a:t>
            </a:r>
          </a:p>
          <a:p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6.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หากรัฐสภาอนุมัติ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พ.ร.ก.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นั้นก็มีผลใช้บังคับเป็น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พ.ร.บ.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ต่อไป</a:t>
            </a:r>
          </a:p>
          <a:p>
            <a:pPr>
              <a:buNone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หาก ไม่อนุมัติ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พ.ร.ก.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ก็เป็นอันตกไป แต่ไม่กระทบกระเทือน	กิจการที่ได้กระทำไปในระหว่างที่ใช้ พ.ร.ก. </a:t>
            </a:r>
          </a:p>
          <a:p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th-TH" sz="3600" b="1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สรุปได้ ว่า  พ.ร.ก. เป็นเพียง กม.ชั่วคราว เท่านั้น</a:t>
            </a:r>
          </a:p>
          <a:p>
            <a:pPr marL="190500" indent="0" algn="ctr">
              <a:buNone/>
            </a:pPr>
            <a:endParaRPr lang="th-TH" b="1" i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6191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en-US" sz="6000" dirty="0">
              <a:solidFill>
                <a:schemeClr val="bg1"/>
              </a:solidFill>
              <a:cs typeface="Cordia New" pitchFamily="34" charset="-34"/>
            </a:endParaRPr>
          </a:p>
          <a:p>
            <a:pPr marL="190500" indent="0" algn="ctr">
              <a:buNone/>
            </a:pPr>
            <a:endParaRPr lang="th-TH" sz="40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190500" indent="0" algn="ctr">
              <a:buNone/>
            </a:pP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190500" indent="0" algn="ctr">
              <a:buNone/>
            </a:pPr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ข้อสังเกต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706438"/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พ.ร.ก. มีลำดับชั้นเท่ากับ พ.ร.บ. ดังนั้น </a:t>
            </a:r>
          </a:p>
          <a:p>
            <a:pPr marL="706438"/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ก. จึงสามารถเปลี่ยนแปลง  แก้ไข หรือ ยกเลิก พ.ร.บ. ได้</a:t>
            </a:r>
          </a:p>
          <a:p>
            <a:pPr marL="706438"/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พ.ร.บ.  สามารถเปลี่ยนแปลง  แก้ไข หรือ ยกเลิก พ.ร.ก. ได้ เช่นเดียวกัน</a:t>
            </a:r>
          </a:p>
          <a:p>
            <a:pPr marL="628650">
              <a:buNone/>
            </a:pPr>
            <a:endParaRPr lang="th-TH" b="1" i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533" b="46393"/>
          <a:stretch/>
        </p:blipFill>
        <p:spPr bwMode="auto">
          <a:xfrm>
            <a:off x="0" y="-4644795"/>
            <a:ext cx="9144000" cy="3681307"/>
          </a:xfrm>
          <a:prstGeom prst="rect">
            <a:avLst/>
          </a:prstGeom>
          <a:noFill/>
          <a:ln>
            <a:noFill/>
          </a:ln>
          <a:effectLst>
            <a:outerShdw blurRad="508000" dist="381000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53557" r="8533"/>
          <a:stretch/>
        </p:blipFill>
        <p:spPr bwMode="auto">
          <a:xfrm>
            <a:off x="0" y="8304550"/>
            <a:ext cx="9144000" cy="318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772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676 L 0 -0.06892 " pathEditMode="relative" rAng="0" ptsTypes="AA">
                                      <p:cBhvr>
                                        <p:cTn id="6" dur="1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2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67861 L 0 0.21295 " pathEditMode="relative" rAng="0" ptsTypes="AA">
                                      <p:cBhvr>
                                        <p:cTn id="8" dur="14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476672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 algn="ctr">
              <a:buNone/>
            </a:pPr>
            <a:endParaRPr lang="en-US" sz="4400" b="1" dirty="0" smtClean="0">
              <a:latin typeface="TH SarabunPSK" pitchFamily="34" charset="-34"/>
              <a:cs typeface="TH SarabunPSK" pitchFamily="34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หมายถึง 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กม.ที่ฝ่ายบริหาร  หรือ ฝ่ายปกครองตราขึ้น โดยอาศัยอำนาจตาม พ.ร.บ. ประกอบรัฐธรรมนูญ หรือ พ.ร.บ. หรือ พ.ร.ก. ฉบับใดฉบับหนึ่งเป็น กม.แม่บท เพื่อกำหนอรายละเอียดในการบังคับการกระทำต่างๆ ให้เป็นไปตามกม.แม่บท </a:t>
            </a:r>
          </a:p>
          <a:p>
            <a:pPr lvl="1">
              <a:buFont typeface="Arial" pitchFamily="34" charset="0"/>
              <a:buChar char="•"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ไม่มีฐานะเป็น กม.โดยแท้ แต่เป็น กม.ยกเว้นเช่นเดียวกับ พ.ร.ก. เพราะตราขึ้นโดยฝ่ายบริหารซึ่งไม่มีอำนาจในการตรากม.โดยตรง</a:t>
            </a:r>
          </a:p>
          <a:p>
            <a:pPr lvl="1">
              <a:buFont typeface="Arial" pitchFamily="34" charset="0"/>
              <a:buChar char="•"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จะต้องอ้างอิงอำนาจของ กม. แม่บทเสมอ</a:t>
            </a:r>
          </a:p>
          <a:p>
            <a:pPr lvl="1">
              <a:buFont typeface="Arial" pitchFamily="34" charset="0"/>
              <a:buChar char="•"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มีเนื้อหา กำหนอรายละเอียด ให้กับกม.แม่บท เท่านั้น</a:t>
            </a:r>
          </a:p>
          <a:p>
            <a:pPr lvl="1">
              <a:buFont typeface="Arial" pitchFamily="34" charset="0"/>
              <a:buChar char="•"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ไม่อาจลิดรอน สิทธิเสรีภาพของประชาชนได้ </a:t>
            </a:r>
          </a:p>
          <a:p>
            <a:pPr lvl="1">
              <a:buFont typeface="Arial" pitchFamily="34" charset="0"/>
              <a:buChar char="•"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ฝ่ายบริหาร หรือ ฝ่ายปกครอง จะตรากม.ลำดับรองให้ขัดหรือแย้งกับ กม.แม่บท ไม่ได้</a:t>
            </a:r>
          </a:p>
          <a:p>
            <a:pPr marL="190500" indent="0" algn="ctr">
              <a:buNone/>
            </a:pP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-1" r="8533" b="25900"/>
          <a:stretch/>
        </p:blipFill>
        <p:spPr bwMode="auto">
          <a:xfrm>
            <a:off x="0" y="18184"/>
            <a:ext cx="9144000" cy="5088704"/>
          </a:xfrm>
          <a:prstGeom prst="rect">
            <a:avLst/>
          </a:prstGeom>
          <a:noFill/>
          <a:ln>
            <a:noFill/>
          </a:ln>
          <a:effectLst>
            <a:outerShdw blurRad="508000" dist="3810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74101" r="8533"/>
          <a:stretch/>
        </p:blipFill>
        <p:spPr bwMode="auto">
          <a:xfrm>
            <a:off x="0" y="5106888"/>
            <a:ext cx="9144000" cy="177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96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948E-6 L 0 -0.577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8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7341E-6 L 0 0.525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 algn="ctr">
              <a:buNone/>
            </a:pPr>
            <a:endParaRPr lang="en-US" sz="4800" b="1" dirty="0" smtClean="0">
              <a:latin typeface="TH SarabunPSK" pitchFamily="34" charset="-34"/>
              <a:cs typeface="TH SarabunPSK" pitchFamily="34" charset="-34"/>
            </a:endParaRPr>
          </a:p>
          <a:p>
            <a:pPr marL="190500" indent="0" algn="ctr">
              <a:buNone/>
            </a:pPr>
            <a:endParaRPr lang="th-TH" sz="4800" b="1" dirty="0" smtClean="0">
              <a:latin typeface="TH SarabunPSK" pitchFamily="34" charset="-34"/>
              <a:cs typeface="TH SarabunPSK" pitchFamily="34" charset="-34"/>
            </a:endParaRPr>
          </a:p>
          <a:p>
            <a:pPr marL="190500" indent="0" algn="ctr">
              <a:buNone/>
            </a:pP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ข้อสังเกต</a:t>
            </a:r>
          </a:p>
          <a:p>
            <a:pPr marL="971550" lvl="1" indent="-514350">
              <a:buFont typeface="Arial" pitchFamily="34" charset="0"/>
              <a:buAutoNum type="arabicPeriod"/>
              <a:defRPr/>
            </a:pP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กม.ลำดับรองจะมีค่า ต่ำกว่า พ.ร.บ. หรือ พ.ร.ก. เสมอ จึงเรียกว่า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อนุบัญญัติ</a:t>
            </a:r>
          </a:p>
          <a:p>
            <a:pPr marL="971550" lvl="1" indent="-514350">
              <a:buAutoNum type="arabicPeriod" startAt="2"/>
              <a:defRPr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หาก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กม. แม่บทที่ให้อำนาจแก่กม.ลำดับรองถูกยกเลิกจนสิ้น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ผล  </a:t>
            </a:r>
          </a:p>
          <a:p>
            <a:pPr marL="457200" lvl="1" indent="0">
              <a:buNone/>
              <a:defRPr/>
            </a:pP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ไป กม.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ลำดับรองก็สิ้นผลตามไปด้วย</a:t>
            </a:r>
          </a:p>
          <a:p>
            <a:pPr marL="190500" indent="0" algn="ctr">
              <a:buNone/>
            </a:pPr>
            <a:endParaRPr lang="th-TH" sz="48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487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 algn="ctr">
              <a:buNone/>
            </a:pPr>
            <a:endParaRPr lang="th-TH" sz="4800" b="1" dirty="0" smtClean="0">
              <a:latin typeface="TH SarabunPSK" pitchFamily="34" charset="-34"/>
              <a:cs typeface="TH SarabunPSK" pitchFamily="34" charset="-34"/>
            </a:endParaRPr>
          </a:p>
          <a:p>
            <a:pPr marL="190500" indent="0" algn="ctr">
              <a:buNone/>
            </a:pPr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ประเภทของ กม.ลำดับ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รอง</a:t>
            </a:r>
          </a:p>
          <a:p>
            <a:pPr marL="190500" indent="0" algn="ctr">
              <a:buNone/>
            </a:pPr>
            <a:endParaRPr lang="th-TH" sz="4800" b="1" dirty="0" smtClean="0">
              <a:latin typeface="TH SarabunPSK" pitchFamily="34" charset="-34"/>
              <a:cs typeface="TH SarabunPSK" pitchFamily="34" charset="-34"/>
            </a:endParaRPr>
          </a:p>
          <a:p>
            <a:pPr marL="190500" indent="0" algn="ctr">
              <a:buNone/>
            </a:pP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251520" y="1484784"/>
            <a:ext cx="2736304" cy="6192688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sz="60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endParaRPr lang="th-TH" sz="60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ราชการบริหารส่วนกลาง </a:t>
            </a:r>
          </a:p>
          <a:p>
            <a:pPr algn="ctr"/>
            <a:endParaRPr lang="th-TH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03848" y="1484784"/>
            <a:ext cx="2736304" cy="6192688"/>
          </a:xfrm>
          <a:prstGeom prst="roundRect">
            <a:avLst/>
          </a:prstGeom>
          <a:solidFill>
            <a:srgbClr val="00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6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endParaRPr lang="th-TH" sz="60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องค์กรกระจายอำนาจ</a:t>
            </a:r>
          </a:p>
          <a:p>
            <a:pPr algn="ctr"/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6123234" y="1484784"/>
            <a:ext cx="2736304" cy="6192688"/>
          </a:xfrm>
          <a:prstGeom prst="roundRect">
            <a:avLst/>
          </a:prstGeom>
          <a:solidFill>
            <a:srgbClr val="9900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>
                <a:latin typeface="TH SarabunPSK" pitchFamily="34" charset="-34"/>
                <a:cs typeface="TH SarabunPSK" pitchFamily="34" charset="-34"/>
              </a:rPr>
              <a:t>3. </a:t>
            </a:r>
            <a:endParaRPr lang="th-TH" sz="6000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องค์กรอิสระตาม </a:t>
            </a:r>
            <a:r>
              <a:rPr lang="th-TH" sz="4000" dirty="0" err="1"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algn="ctr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78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Desktop\ppt อ.โย กม\(2)\LWL-7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5" t="18215" b="6785"/>
          <a:stretch/>
        </p:blipFill>
        <p:spPr bwMode="auto">
          <a:xfrm>
            <a:off x="0" y="0"/>
            <a:ext cx="7386317" cy="6858000"/>
          </a:xfrm>
          <a:prstGeom prst="rect">
            <a:avLst/>
          </a:prstGeom>
          <a:noFill/>
          <a:effectLst>
            <a:innerShdw blurRad="1219200" dist="3683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86317" y="1412771"/>
            <a:ext cx="178171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TH SarabunPSK" pitchFamily="34" charset="-34"/>
                <a:cs typeface="TH SarabunPSK" pitchFamily="34" charset="-34"/>
              </a:rPr>
              <a:t>2.</a:t>
            </a:r>
            <a:endParaRPr lang="th-TH" sz="6600" b="1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r>
              <a:rPr lang="th-TH" sz="8000" b="1" dirty="0">
                <a:latin typeface="TH SarabunPSK" pitchFamily="34" charset="-34"/>
                <a:cs typeface="TH SarabunPSK" pitchFamily="34" charset="-34"/>
              </a:rPr>
              <a:t>สำนัก</a:t>
            </a:r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กฎหมาย บ้านเมือง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355303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กฎหมาย คือ </a:t>
            </a: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คำสั่งของ </a:t>
            </a:r>
            <a:r>
              <a:rPr lang="th-TH" sz="4400" b="1" dirty="0" err="1" smtClean="0">
                <a:latin typeface="TH SarabunPSK" pitchFamily="34" charset="-34"/>
                <a:cs typeface="TH SarabunPSK" pitchFamily="34" charset="-34"/>
              </a:rPr>
              <a:t>รัฐาธิปัตย์</a:t>
            </a: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”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11560" y="1640989"/>
            <a:ext cx="62646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  <a:defRPr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เน้น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เรื่องอำนาจของผู้ปกครองเป็นสิ่งที่มีสถานะสูงสุด ไม่มีสิ่ง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ใดมาขัดแย้ง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กับอำนาจหรือคำสั่งดังกล่าว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ได้</a:t>
            </a:r>
            <a:endParaRPr lang="en-US" sz="3200" dirty="0" smtClean="0">
              <a:latin typeface="TH SarabunPSK" pitchFamily="34" charset="-34"/>
              <a:cs typeface="TH SarabunPSK" pitchFamily="34" charset="-34"/>
            </a:endParaRPr>
          </a:p>
          <a:p>
            <a:pPr marL="514350" indent="-514350">
              <a:buAutoNum type="arabicPeriod"/>
              <a:defRPr/>
            </a:pPr>
            <a:r>
              <a:rPr lang="th-TH" sz="3200" i="1" u="sng" dirty="0" smtClean="0">
                <a:latin typeface="TH SarabunPSK" pitchFamily="34" charset="-34"/>
                <a:cs typeface="TH SarabunPSK" pitchFamily="34" charset="-34"/>
              </a:rPr>
              <a:t>กฎหมาย</a:t>
            </a:r>
            <a:r>
              <a:rPr lang="th-TH" sz="3200" i="1" u="sng" dirty="0">
                <a:latin typeface="TH SarabunPSK" pitchFamily="34" charset="-34"/>
                <a:cs typeface="TH SarabunPSK" pitchFamily="34" charset="-34"/>
              </a:rPr>
              <a:t>เป็นไปตามอำเภอใจของผู้ปกครอง โดยไม่คำนึงถึงเหตุผล</a:t>
            </a:r>
            <a:r>
              <a:rPr lang="th-TH" sz="3200" i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และความถูกต้องชอบธรรม	</a:t>
            </a:r>
            <a:endParaRPr lang="en-US" sz="3200" dirty="0" smtClean="0">
              <a:latin typeface="TH SarabunPSK" pitchFamily="34" charset="-34"/>
              <a:cs typeface="TH SarabunPSK" pitchFamily="34" charset="-34"/>
            </a:endParaRPr>
          </a:p>
          <a:p>
            <a:pPr marL="514350" indent="-514350">
              <a:buAutoNum type="arabicPeriod"/>
              <a:defRPr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ความ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ถูกต้องชอบธรรม ความยุติธรรมเป็นสิ่งที่ไม่มีความชัดเจนแน่นอนขึ้นอยู่กับความรู้สึกนึกคิดของแต่ละ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คน</a:t>
            </a:r>
            <a:endParaRPr lang="en-US" sz="3200" dirty="0" smtClean="0">
              <a:latin typeface="TH SarabunPSK" pitchFamily="34" charset="-34"/>
              <a:cs typeface="TH SarabunPSK" pitchFamily="34" charset="-34"/>
            </a:endParaRPr>
          </a:p>
          <a:p>
            <a:pPr marL="514350" indent="-514350">
              <a:buAutoNum type="arabicPeriod"/>
              <a:defRPr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คำสั่ง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ชัดเจนแน่นอนเท่านั้นที่มีค่า </a:t>
            </a:r>
            <a:r>
              <a:rPr lang="th-TH" sz="3200" i="1" u="sng" dirty="0">
                <a:latin typeface="TH SarabunPSK" pitchFamily="34" charset="-34"/>
                <a:cs typeface="TH SarabunPSK" pitchFamily="34" charset="-34"/>
              </a:rPr>
              <a:t>บังคับให้ประชาชนต้องปฏิบัติตาม หากฝ่าฝืนย่อมได้รับโทษ</a:t>
            </a:r>
          </a:p>
        </p:txBody>
      </p:sp>
      <p:sp>
        <p:nvSpPr>
          <p:cNvPr id="6" name="วงรี 5"/>
          <p:cNvSpPr/>
          <p:nvPr/>
        </p:nvSpPr>
        <p:spPr>
          <a:xfrm rot="6791821">
            <a:off x="-3957490" y="-207403"/>
            <a:ext cx="4392488" cy="439248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70000" dist="469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41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 algn="ctr">
              <a:buNone/>
            </a:pP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03848" y="-4995936"/>
            <a:ext cx="2736304" cy="6192688"/>
          </a:xfrm>
          <a:prstGeom prst="roundRect">
            <a:avLst/>
          </a:prstGeom>
          <a:solidFill>
            <a:srgbClr val="00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6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endParaRPr lang="th-TH" sz="60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องค์กรกระจายอำนาจ</a:t>
            </a:r>
          </a:p>
          <a:p>
            <a:pPr algn="ctr"/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6123234" y="-4995936"/>
            <a:ext cx="2736304" cy="6192688"/>
          </a:xfrm>
          <a:prstGeom prst="roundRect">
            <a:avLst/>
          </a:prstGeom>
          <a:solidFill>
            <a:srgbClr val="9900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>
                <a:latin typeface="TH SarabunPSK" pitchFamily="34" charset="-34"/>
                <a:cs typeface="TH SarabunPSK" pitchFamily="34" charset="-34"/>
              </a:rPr>
              <a:t>3. </a:t>
            </a:r>
            <a:endParaRPr lang="th-TH" sz="6000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องค์กรอิสระตาม </a:t>
            </a:r>
            <a:r>
              <a:rPr lang="th-TH" sz="4000" dirty="0" err="1"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algn="ctr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251521" y="-4995936"/>
            <a:ext cx="8892479" cy="12686010"/>
          </a:xfrm>
          <a:custGeom>
            <a:avLst/>
            <a:gdLst>
              <a:gd name="connsiteX0" fmla="*/ 0 w 2736304"/>
              <a:gd name="connsiteY0" fmla="*/ 456060 h 12673408"/>
              <a:gd name="connsiteX1" fmla="*/ 456060 w 2736304"/>
              <a:gd name="connsiteY1" fmla="*/ 0 h 12673408"/>
              <a:gd name="connsiteX2" fmla="*/ 2280244 w 2736304"/>
              <a:gd name="connsiteY2" fmla="*/ 0 h 12673408"/>
              <a:gd name="connsiteX3" fmla="*/ 2736304 w 2736304"/>
              <a:gd name="connsiteY3" fmla="*/ 456060 h 12673408"/>
              <a:gd name="connsiteX4" fmla="*/ 2736304 w 2736304"/>
              <a:gd name="connsiteY4" fmla="*/ 12217348 h 12673408"/>
              <a:gd name="connsiteX5" fmla="*/ 2280244 w 2736304"/>
              <a:gd name="connsiteY5" fmla="*/ 12673408 h 12673408"/>
              <a:gd name="connsiteX6" fmla="*/ 456060 w 2736304"/>
              <a:gd name="connsiteY6" fmla="*/ 12673408 h 12673408"/>
              <a:gd name="connsiteX7" fmla="*/ 0 w 2736304"/>
              <a:gd name="connsiteY7" fmla="*/ 12217348 h 12673408"/>
              <a:gd name="connsiteX8" fmla="*/ 0 w 2736304"/>
              <a:gd name="connsiteY8" fmla="*/ 456060 h 12673408"/>
              <a:gd name="connsiteX0" fmla="*/ 0 w 2758380"/>
              <a:gd name="connsiteY0" fmla="*/ 456060 h 12673408"/>
              <a:gd name="connsiteX1" fmla="*/ 456060 w 2758380"/>
              <a:gd name="connsiteY1" fmla="*/ 0 h 12673408"/>
              <a:gd name="connsiteX2" fmla="*/ 2280244 w 2758380"/>
              <a:gd name="connsiteY2" fmla="*/ 0 h 12673408"/>
              <a:gd name="connsiteX3" fmla="*/ 2736304 w 2758380"/>
              <a:gd name="connsiteY3" fmla="*/ 456060 h 12673408"/>
              <a:gd name="connsiteX4" fmla="*/ 2758380 w 2758380"/>
              <a:gd name="connsiteY4" fmla="*/ 6672336 h 12673408"/>
              <a:gd name="connsiteX5" fmla="*/ 2736304 w 2758380"/>
              <a:gd name="connsiteY5" fmla="*/ 12217348 h 12673408"/>
              <a:gd name="connsiteX6" fmla="*/ 2280244 w 2758380"/>
              <a:gd name="connsiteY6" fmla="*/ 12673408 h 12673408"/>
              <a:gd name="connsiteX7" fmla="*/ 456060 w 2758380"/>
              <a:gd name="connsiteY7" fmla="*/ 12673408 h 12673408"/>
              <a:gd name="connsiteX8" fmla="*/ 0 w 2758380"/>
              <a:gd name="connsiteY8" fmla="*/ 12217348 h 12673408"/>
              <a:gd name="connsiteX9" fmla="*/ 0 w 2758380"/>
              <a:gd name="connsiteY9" fmla="*/ 456060 h 12673408"/>
              <a:gd name="connsiteX0" fmla="*/ 0 w 4403450"/>
              <a:gd name="connsiteY0" fmla="*/ 456060 h 12673408"/>
              <a:gd name="connsiteX1" fmla="*/ 456060 w 4403450"/>
              <a:gd name="connsiteY1" fmla="*/ 0 h 12673408"/>
              <a:gd name="connsiteX2" fmla="*/ 2280244 w 4403450"/>
              <a:gd name="connsiteY2" fmla="*/ 0 h 12673408"/>
              <a:gd name="connsiteX3" fmla="*/ 2736304 w 4403450"/>
              <a:gd name="connsiteY3" fmla="*/ 456060 h 12673408"/>
              <a:gd name="connsiteX4" fmla="*/ 2758380 w 4403450"/>
              <a:gd name="connsiteY4" fmla="*/ 6672336 h 12673408"/>
              <a:gd name="connsiteX5" fmla="*/ 2736304 w 4403450"/>
              <a:gd name="connsiteY5" fmla="*/ 12217348 h 12673408"/>
              <a:gd name="connsiteX6" fmla="*/ 2280244 w 4403450"/>
              <a:gd name="connsiteY6" fmla="*/ 12673408 h 12673408"/>
              <a:gd name="connsiteX7" fmla="*/ 456060 w 4403450"/>
              <a:gd name="connsiteY7" fmla="*/ 12673408 h 12673408"/>
              <a:gd name="connsiteX8" fmla="*/ 0 w 4403450"/>
              <a:gd name="connsiteY8" fmla="*/ 12217348 h 12673408"/>
              <a:gd name="connsiteX9" fmla="*/ 0 w 4403450"/>
              <a:gd name="connsiteY9" fmla="*/ 456060 h 12673408"/>
              <a:gd name="connsiteX0" fmla="*/ 0 w 8565604"/>
              <a:gd name="connsiteY0" fmla="*/ 456060 h 12686010"/>
              <a:gd name="connsiteX1" fmla="*/ 456060 w 8565604"/>
              <a:gd name="connsiteY1" fmla="*/ 0 h 12686010"/>
              <a:gd name="connsiteX2" fmla="*/ 2280244 w 8565604"/>
              <a:gd name="connsiteY2" fmla="*/ 0 h 12686010"/>
              <a:gd name="connsiteX3" fmla="*/ 2736304 w 8565604"/>
              <a:gd name="connsiteY3" fmla="*/ 456060 h 12686010"/>
              <a:gd name="connsiteX4" fmla="*/ 2758380 w 8565604"/>
              <a:gd name="connsiteY4" fmla="*/ 6672336 h 12686010"/>
              <a:gd name="connsiteX5" fmla="*/ 8565604 w 8565604"/>
              <a:gd name="connsiteY5" fmla="*/ 12503098 h 12686010"/>
              <a:gd name="connsiteX6" fmla="*/ 2280244 w 8565604"/>
              <a:gd name="connsiteY6" fmla="*/ 12673408 h 12686010"/>
              <a:gd name="connsiteX7" fmla="*/ 456060 w 8565604"/>
              <a:gd name="connsiteY7" fmla="*/ 12673408 h 12686010"/>
              <a:gd name="connsiteX8" fmla="*/ 0 w 8565604"/>
              <a:gd name="connsiteY8" fmla="*/ 12217348 h 12686010"/>
              <a:gd name="connsiteX9" fmla="*/ 0 w 8565604"/>
              <a:gd name="connsiteY9" fmla="*/ 456060 h 12686010"/>
              <a:gd name="connsiteX0" fmla="*/ 0 w 8571355"/>
              <a:gd name="connsiteY0" fmla="*/ 456060 h 12686010"/>
              <a:gd name="connsiteX1" fmla="*/ 456060 w 8571355"/>
              <a:gd name="connsiteY1" fmla="*/ 0 h 12686010"/>
              <a:gd name="connsiteX2" fmla="*/ 2280244 w 8571355"/>
              <a:gd name="connsiteY2" fmla="*/ 0 h 12686010"/>
              <a:gd name="connsiteX3" fmla="*/ 2736304 w 8571355"/>
              <a:gd name="connsiteY3" fmla="*/ 456060 h 12686010"/>
              <a:gd name="connsiteX4" fmla="*/ 2758380 w 8571355"/>
              <a:gd name="connsiteY4" fmla="*/ 6672336 h 12686010"/>
              <a:gd name="connsiteX5" fmla="*/ 8565604 w 8571355"/>
              <a:gd name="connsiteY5" fmla="*/ 12503098 h 12686010"/>
              <a:gd name="connsiteX6" fmla="*/ 2280244 w 8571355"/>
              <a:gd name="connsiteY6" fmla="*/ 12673408 h 12686010"/>
              <a:gd name="connsiteX7" fmla="*/ 456060 w 8571355"/>
              <a:gd name="connsiteY7" fmla="*/ 12673408 h 12686010"/>
              <a:gd name="connsiteX8" fmla="*/ 0 w 8571355"/>
              <a:gd name="connsiteY8" fmla="*/ 12217348 h 12686010"/>
              <a:gd name="connsiteX9" fmla="*/ 0 w 8571355"/>
              <a:gd name="connsiteY9" fmla="*/ 456060 h 12686010"/>
              <a:gd name="connsiteX0" fmla="*/ 0 w 8571402"/>
              <a:gd name="connsiteY0" fmla="*/ 456060 h 12686010"/>
              <a:gd name="connsiteX1" fmla="*/ 456060 w 8571402"/>
              <a:gd name="connsiteY1" fmla="*/ 0 h 12686010"/>
              <a:gd name="connsiteX2" fmla="*/ 2280244 w 8571402"/>
              <a:gd name="connsiteY2" fmla="*/ 0 h 12686010"/>
              <a:gd name="connsiteX3" fmla="*/ 2736304 w 8571402"/>
              <a:gd name="connsiteY3" fmla="*/ 456060 h 12686010"/>
              <a:gd name="connsiteX4" fmla="*/ 2777430 w 8571402"/>
              <a:gd name="connsiteY4" fmla="*/ 6024636 h 12686010"/>
              <a:gd name="connsiteX5" fmla="*/ 8565604 w 8571402"/>
              <a:gd name="connsiteY5" fmla="*/ 12503098 h 12686010"/>
              <a:gd name="connsiteX6" fmla="*/ 2280244 w 8571402"/>
              <a:gd name="connsiteY6" fmla="*/ 12673408 h 12686010"/>
              <a:gd name="connsiteX7" fmla="*/ 456060 w 8571402"/>
              <a:gd name="connsiteY7" fmla="*/ 12673408 h 12686010"/>
              <a:gd name="connsiteX8" fmla="*/ 0 w 8571402"/>
              <a:gd name="connsiteY8" fmla="*/ 12217348 h 12686010"/>
              <a:gd name="connsiteX9" fmla="*/ 0 w 8571402"/>
              <a:gd name="connsiteY9" fmla="*/ 456060 h 12686010"/>
              <a:gd name="connsiteX0" fmla="*/ 0 w 8981283"/>
              <a:gd name="connsiteY0" fmla="*/ 456060 h 12686010"/>
              <a:gd name="connsiteX1" fmla="*/ 456060 w 8981283"/>
              <a:gd name="connsiteY1" fmla="*/ 0 h 12686010"/>
              <a:gd name="connsiteX2" fmla="*/ 2280244 w 8981283"/>
              <a:gd name="connsiteY2" fmla="*/ 0 h 12686010"/>
              <a:gd name="connsiteX3" fmla="*/ 2736304 w 8981283"/>
              <a:gd name="connsiteY3" fmla="*/ 456060 h 12686010"/>
              <a:gd name="connsiteX4" fmla="*/ 2777430 w 8981283"/>
              <a:gd name="connsiteY4" fmla="*/ 6024636 h 12686010"/>
              <a:gd name="connsiteX5" fmla="*/ 7844729 w 8981283"/>
              <a:gd name="connsiteY5" fmla="*/ 6005586 h 12686010"/>
              <a:gd name="connsiteX6" fmla="*/ 8565604 w 8981283"/>
              <a:gd name="connsiteY6" fmla="*/ 12503098 h 12686010"/>
              <a:gd name="connsiteX7" fmla="*/ 2280244 w 8981283"/>
              <a:gd name="connsiteY7" fmla="*/ 12673408 h 12686010"/>
              <a:gd name="connsiteX8" fmla="*/ 456060 w 8981283"/>
              <a:gd name="connsiteY8" fmla="*/ 12673408 h 12686010"/>
              <a:gd name="connsiteX9" fmla="*/ 0 w 8981283"/>
              <a:gd name="connsiteY9" fmla="*/ 12217348 h 12686010"/>
              <a:gd name="connsiteX10" fmla="*/ 0 w 8981283"/>
              <a:gd name="connsiteY10" fmla="*/ 456060 h 12686010"/>
              <a:gd name="connsiteX0" fmla="*/ 0 w 8981283"/>
              <a:gd name="connsiteY0" fmla="*/ 456060 h 12686010"/>
              <a:gd name="connsiteX1" fmla="*/ 456060 w 8981283"/>
              <a:gd name="connsiteY1" fmla="*/ 0 h 12686010"/>
              <a:gd name="connsiteX2" fmla="*/ 2280244 w 8981283"/>
              <a:gd name="connsiteY2" fmla="*/ 0 h 12686010"/>
              <a:gd name="connsiteX3" fmla="*/ 2736304 w 8981283"/>
              <a:gd name="connsiteY3" fmla="*/ 456060 h 12686010"/>
              <a:gd name="connsiteX4" fmla="*/ 2796480 w 8981283"/>
              <a:gd name="connsiteY4" fmla="*/ 5929386 h 12686010"/>
              <a:gd name="connsiteX5" fmla="*/ 7844729 w 8981283"/>
              <a:gd name="connsiteY5" fmla="*/ 6005586 h 12686010"/>
              <a:gd name="connsiteX6" fmla="*/ 8565604 w 8981283"/>
              <a:gd name="connsiteY6" fmla="*/ 12503098 h 12686010"/>
              <a:gd name="connsiteX7" fmla="*/ 2280244 w 8981283"/>
              <a:gd name="connsiteY7" fmla="*/ 12673408 h 12686010"/>
              <a:gd name="connsiteX8" fmla="*/ 456060 w 8981283"/>
              <a:gd name="connsiteY8" fmla="*/ 12673408 h 12686010"/>
              <a:gd name="connsiteX9" fmla="*/ 0 w 8981283"/>
              <a:gd name="connsiteY9" fmla="*/ 12217348 h 12686010"/>
              <a:gd name="connsiteX10" fmla="*/ 0 w 8981283"/>
              <a:gd name="connsiteY10" fmla="*/ 456060 h 12686010"/>
              <a:gd name="connsiteX0" fmla="*/ 0 w 9099374"/>
              <a:gd name="connsiteY0" fmla="*/ 456060 h 12686010"/>
              <a:gd name="connsiteX1" fmla="*/ 456060 w 9099374"/>
              <a:gd name="connsiteY1" fmla="*/ 0 h 12686010"/>
              <a:gd name="connsiteX2" fmla="*/ 2280244 w 9099374"/>
              <a:gd name="connsiteY2" fmla="*/ 0 h 12686010"/>
              <a:gd name="connsiteX3" fmla="*/ 2736304 w 9099374"/>
              <a:gd name="connsiteY3" fmla="*/ 456060 h 12686010"/>
              <a:gd name="connsiteX4" fmla="*/ 2796480 w 9099374"/>
              <a:gd name="connsiteY4" fmla="*/ 5929386 h 12686010"/>
              <a:gd name="connsiteX5" fmla="*/ 7844729 w 9099374"/>
              <a:gd name="connsiteY5" fmla="*/ 6005586 h 12686010"/>
              <a:gd name="connsiteX6" fmla="*/ 8606729 w 9099374"/>
              <a:gd name="connsiteY6" fmla="*/ 10425186 h 12686010"/>
              <a:gd name="connsiteX7" fmla="*/ 8565604 w 9099374"/>
              <a:gd name="connsiteY7" fmla="*/ 12503098 h 12686010"/>
              <a:gd name="connsiteX8" fmla="*/ 2280244 w 9099374"/>
              <a:gd name="connsiteY8" fmla="*/ 12673408 h 12686010"/>
              <a:gd name="connsiteX9" fmla="*/ 456060 w 9099374"/>
              <a:gd name="connsiteY9" fmla="*/ 12673408 h 12686010"/>
              <a:gd name="connsiteX10" fmla="*/ 0 w 9099374"/>
              <a:gd name="connsiteY10" fmla="*/ 12217348 h 12686010"/>
              <a:gd name="connsiteX11" fmla="*/ 0 w 9099374"/>
              <a:gd name="connsiteY11" fmla="*/ 456060 h 12686010"/>
              <a:gd name="connsiteX0" fmla="*/ 0 w 9073747"/>
              <a:gd name="connsiteY0" fmla="*/ 456060 h 12686010"/>
              <a:gd name="connsiteX1" fmla="*/ 456060 w 9073747"/>
              <a:gd name="connsiteY1" fmla="*/ 0 h 12686010"/>
              <a:gd name="connsiteX2" fmla="*/ 2280244 w 9073747"/>
              <a:gd name="connsiteY2" fmla="*/ 0 h 12686010"/>
              <a:gd name="connsiteX3" fmla="*/ 2736304 w 9073747"/>
              <a:gd name="connsiteY3" fmla="*/ 456060 h 12686010"/>
              <a:gd name="connsiteX4" fmla="*/ 2796480 w 9073747"/>
              <a:gd name="connsiteY4" fmla="*/ 5929386 h 12686010"/>
              <a:gd name="connsiteX5" fmla="*/ 7844729 w 9073747"/>
              <a:gd name="connsiteY5" fmla="*/ 6005586 h 12686010"/>
              <a:gd name="connsiteX6" fmla="*/ 8606729 w 9073747"/>
              <a:gd name="connsiteY6" fmla="*/ 10425186 h 12686010"/>
              <a:gd name="connsiteX7" fmla="*/ 8587678 w 9073747"/>
              <a:gd name="connsiteY7" fmla="*/ 12215886 h 12686010"/>
              <a:gd name="connsiteX8" fmla="*/ 8565604 w 9073747"/>
              <a:gd name="connsiteY8" fmla="*/ 12503098 h 12686010"/>
              <a:gd name="connsiteX9" fmla="*/ 2280244 w 9073747"/>
              <a:gd name="connsiteY9" fmla="*/ 12673408 h 12686010"/>
              <a:gd name="connsiteX10" fmla="*/ 456060 w 9073747"/>
              <a:gd name="connsiteY10" fmla="*/ 12673408 h 12686010"/>
              <a:gd name="connsiteX11" fmla="*/ 0 w 9073747"/>
              <a:gd name="connsiteY11" fmla="*/ 12217348 h 12686010"/>
              <a:gd name="connsiteX12" fmla="*/ 0 w 9073747"/>
              <a:gd name="connsiteY12" fmla="*/ 456060 h 1268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73747" h="12686010">
                <a:moveTo>
                  <a:pt x="0" y="456060"/>
                </a:moveTo>
                <a:cubicBezTo>
                  <a:pt x="0" y="204185"/>
                  <a:pt x="204185" y="0"/>
                  <a:pt x="456060" y="0"/>
                </a:cubicBezTo>
                <a:lnTo>
                  <a:pt x="2280244" y="0"/>
                </a:lnTo>
                <a:cubicBezTo>
                  <a:pt x="2532119" y="0"/>
                  <a:pt x="2736304" y="204185"/>
                  <a:pt x="2736304" y="456060"/>
                </a:cubicBezTo>
                <a:cubicBezTo>
                  <a:pt x="2737313" y="2528152"/>
                  <a:pt x="2795471" y="3857294"/>
                  <a:pt x="2796480" y="5929386"/>
                </a:cubicBezTo>
                <a:cubicBezTo>
                  <a:pt x="3593909" y="7041632"/>
                  <a:pt x="6880033" y="4925842"/>
                  <a:pt x="7844729" y="6005586"/>
                </a:cubicBezTo>
                <a:cubicBezTo>
                  <a:pt x="8870254" y="6773936"/>
                  <a:pt x="8486583" y="9342267"/>
                  <a:pt x="8606729" y="10425186"/>
                </a:cubicBezTo>
                <a:cubicBezTo>
                  <a:pt x="8813104" y="11425311"/>
                  <a:pt x="8594532" y="11869567"/>
                  <a:pt x="8587678" y="12215886"/>
                </a:cubicBezTo>
                <a:cubicBezTo>
                  <a:pt x="8580824" y="12562205"/>
                  <a:pt x="9699393" y="12391919"/>
                  <a:pt x="8565604" y="12503098"/>
                </a:cubicBezTo>
                <a:cubicBezTo>
                  <a:pt x="8565604" y="12754973"/>
                  <a:pt x="2532119" y="12673408"/>
                  <a:pt x="2280244" y="12673408"/>
                </a:cubicBezTo>
                <a:lnTo>
                  <a:pt x="456060" y="12673408"/>
                </a:lnTo>
                <a:cubicBezTo>
                  <a:pt x="204185" y="12673408"/>
                  <a:pt x="0" y="12469223"/>
                  <a:pt x="0" y="12217348"/>
                </a:cubicBezTo>
                <a:lnTo>
                  <a:pt x="0" y="456060"/>
                </a:lnTo>
                <a:close/>
              </a:path>
            </a:pathLst>
          </a:cu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sz="6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endParaRPr lang="th-TH" sz="60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ราชการบริหารส่วนกลาง </a:t>
            </a:r>
          </a:p>
          <a:p>
            <a:pPr algn="ctr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340768"/>
            <a:ext cx="71287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กม.ลำดับรองที่ตราโดย ราชการบริหารส่วนกลาง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ได้แก่ กม.ลำดับรองที่ตราขึ้นโดย </a:t>
            </a:r>
          </a:p>
          <a:p>
            <a:pPr>
              <a:buFont typeface="Arial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1.1 </a:t>
            </a:r>
            <a:r>
              <a:rPr lang="th-TH" b="1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คณะรัฐมนตรี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ตรา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พระราชกฤษฎีกา (</a:t>
            </a:r>
            <a:r>
              <a:rPr lang="th-TH" u="sng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พ.ร.ฎ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.)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คือ กม.ที่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King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ทรงตราขึ้นโดยอาศัยคำแนะนำของ </a:t>
            </a:r>
            <a:r>
              <a:rPr lang="th-TH" b="1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คณะรัฐมนตรี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พ.ร.ฎ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จะกำหนดรายละเอียดปลีกย่อยของกม.แม่บทในส่วนที่สำคัญ และ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 มีผลบังคับเป็นกม.เมื่อประกาศในราชกิจจานุเบกษาแล้ว     </a:t>
            </a:r>
          </a:p>
          <a:p>
            <a:pPr>
              <a:buFont typeface="Arial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1.2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รัฐมนตรีว่าการกระทรวง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ตรา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กฎกระทรวง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เพราะเป็นผู้รักษาการณ์ตามกม.แม่บท และ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ต้องได้รับความเห็นชอบจากคณะรัฐมนตรี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กฎกระทรวงจะกำหนดรายละเอียดปลีกย่อยของกม.แม่บทในส่วนที่ไม่สำคัญมากนัก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	มีผลบังคับเป็นกม.เมื่อประกาศในราชกิจจานุเบกษาแล้ว</a:t>
            </a:r>
          </a:p>
        </p:txBody>
      </p:sp>
    </p:spTree>
    <p:extLst>
      <p:ext uri="{BB962C8B-B14F-4D97-AF65-F5344CB8AC3E}">
        <p14:creationId xmlns:p14="http://schemas.microsoft.com/office/powerpoint/2010/main" val="32392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 algn="ctr">
              <a:buNone/>
            </a:pP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340768"/>
            <a:ext cx="71287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u="sng" dirty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กม.ลำดับรองที่ตราโดย ราชการบริหารส่วนกลาง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ได้แก่ กม.ลำดับรองที่ตราขึ้นโดย </a:t>
            </a:r>
          </a:p>
          <a:p>
            <a:pPr>
              <a:buFont typeface="Arial" pitchFamily="34" charset="0"/>
              <a:buNone/>
            </a:pPr>
            <a:r>
              <a:rPr lang="en-US" dirty="0">
                <a:latin typeface="TH SarabunPSK" pitchFamily="34" charset="-34"/>
                <a:cs typeface="TH SarabunPSK" pitchFamily="34" charset="-34"/>
              </a:rPr>
              <a:t>	1.1 </a:t>
            </a:r>
            <a:r>
              <a:rPr lang="th-TH" b="1" u="sng" dirty="0">
                <a:latin typeface="TH SarabunPSK" pitchFamily="34" charset="-34"/>
                <a:cs typeface="TH SarabunPSK" pitchFamily="34" charset="-34"/>
              </a:rPr>
              <a:t>คณะรัฐมนตรี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ตรา 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พระราชกฤษฎีกา (</a:t>
            </a:r>
            <a:r>
              <a:rPr lang="th-TH" u="sng" dirty="0" err="1">
                <a:latin typeface="TH SarabunPSK" pitchFamily="34" charset="-34"/>
                <a:cs typeface="TH SarabunPSK" pitchFamily="34" charset="-34"/>
              </a:rPr>
              <a:t>พ.ร.ฎ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.)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คือ กม.ที่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King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ทรงตราขึ้นโดยอาศัยคำแนะนำของ </a:t>
            </a:r>
            <a:r>
              <a:rPr lang="th-TH" b="1" u="sng" dirty="0">
                <a:latin typeface="TH SarabunPSK" pitchFamily="34" charset="-34"/>
                <a:cs typeface="TH SarabunPSK" pitchFamily="34" charset="-34"/>
              </a:rPr>
              <a:t>คณะรัฐมนตรี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พ.ร.ฎ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. จะกำหนดรายละเอียดปลีกย่อยของกม.แม่บทในส่วนที่สำคัญ และ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	 มีผลบังคับเป็นกม.เมื่อประกาศในราชกิจจานุเบกษาแล้ว     </a:t>
            </a:r>
          </a:p>
          <a:p>
            <a:pPr>
              <a:buFont typeface="Arial" pitchFamily="34" charset="0"/>
              <a:buNone/>
            </a:pPr>
            <a:r>
              <a:rPr lang="en-US" dirty="0">
                <a:latin typeface="TH SarabunPSK" pitchFamily="34" charset="-34"/>
                <a:cs typeface="TH SarabunPSK" pitchFamily="34" charset="-34"/>
              </a:rPr>
              <a:t>	1.2 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รัฐมนตรีว่าการกระทรวง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ตรา 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กฎกระทรวง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เพราะเป็นผู้รักษาการณ์ตามกม.แม่บท และ 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ต้องได้รับความเห็นชอบจากคณะรัฐมนตรี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	กฎกระทรวงจะกำหนดรายละเอียดปลีกย่อยของกม.แม่บทในส่วนที่ไม่สำคัญมากนัก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	มีผลบังคับเป็นกม.เมื่อประกาศในราชกิจจานุเบกษาแล้ว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3203848" y="1772816"/>
            <a:ext cx="2736304" cy="6192688"/>
          </a:xfrm>
          <a:prstGeom prst="roundRect">
            <a:avLst/>
          </a:prstGeom>
          <a:solidFill>
            <a:srgbClr val="00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6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endParaRPr lang="th-TH" sz="60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องค์กรกระจายอำนาจ</a:t>
            </a:r>
          </a:p>
          <a:p>
            <a:pPr algn="ctr"/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6123234" y="1772816"/>
            <a:ext cx="2736304" cy="6192688"/>
          </a:xfrm>
          <a:prstGeom prst="roundRect">
            <a:avLst/>
          </a:prstGeom>
          <a:solidFill>
            <a:srgbClr val="9900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>
                <a:latin typeface="TH SarabunPSK" pitchFamily="34" charset="-34"/>
                <a:cs typeface="TH SarabunPSK" pitchFamily="34" charset="-34"/>
              </a:rPr>
              <a:t>3. </a:t>
            </a:r>
            <a:endParaRPr lang="th-TH" sz="6000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องค์กรอิสระตาม </a:t>
            </a:r>
            <a:r>
              <a:rPr lang="th-TH" sz="4000" dirty="0" err="1"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algn="ctr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251520" y="-1539552"/>
            <a:ext cx="8496944" cy="7679893"/>
          </a:xfrm>
          <a:prstGeom prst="roundRect">
            <a:avLst>
              <a:gd name="adj" fmla="val 10509"/>
            </a:avLst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692696"/>
            <a:ext cx="799288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sz="32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1.3 </a:t>
            </a:r>
            <a:r>
              <a:rPr lang="th-TH" sz="3200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รัฐมนตรีว่าการกระทรวง </a:t>
            </a:r>
            <a:r>
              <a:rPr lang="th-TH" sz="32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ตรา </a:t>
            </a:r>
            <a:r>
              <a:rPr lang="th-TH" sz="3200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ประกาศกระทรวง </a:t>
            </a:r>
            <a:r>
              <a:rPr lang="th-TH" sz="32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เพราะเป็นผู้รักษาการณ์ตามกม.แม่บท  </a:t>
            </a:r>
          </a:p>
          <a:p>
            <a:pPr>
              <a:buFont typeface="Arial" pitchFamily="34" charset="0"/>
              <a:buNone/>
            </a:pPr>
            <a:r>
              <a:rPr lang="th-TH" sz="32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u="sng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โดย</a:t>
            </a:r>
            <a:r>
              <a:rPr lang="th-TH" sz="3200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ไม่ต้องได้รับความเห็นชอบจากคณะรัฐมนตรีเหมือนอย่างกฎกระทรวง</a:t>
            </a:r>
          </a:p>
          <a:p>
            <a:pPr>
              <a:buFont typeface="Arial" pitchFamily="34" charset="0"/>
              <a:buNone/>
            </a:pPr>
            <a:r>
              <a:rPr lang="th-TH" sz="32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มี</a:t>
            </a:r>
            <a:r>
              <a:rPr lang="th-TH" sz="32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ผลบังคับเป็นกม.เมื่อประกาศในราชกิจจานุเบกษาแล้ว</a:t>
            </a:r>
          </a:p>
          <a:p>
            <a:pPr>
              <a:buFont typeface="Arial" pitchFamily="34" charset="0"/>
              <a:buNone/>
            </a:pPr>
            <a:r>
              <a:rPr lang="en-US" sz="32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1.4 </a:t>
            </a:r>
            <a:r>
              <a:rPr lang="th-TH" sz="3200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อธิบดีกรม ผู้อำนวยการสำนักงานระดับกรม เจ้าพนักงานตามกม. หรือ คณะกรรมการ</a:t>
            </a:r>
            <a:r>
              <a:rPr lang="th-TH" sz="32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ซึ่งตั้งขึ้นตามกม.ตรา ตรา</a:t>
            </a:r>
            <a:r>
              <a:rPr lang="th-TH" sz="3200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ข้อบังคับต่างๆ </a:t>
            </a:r>
          </a:p>
          <a:p>
            <a:pPr>
              <a:buFont typeface="Arial" pitchFamily="34" charset="0"/>
              <a:buNone/>
            </a:pPr>
            <a:r>
              <a:rPr lang="th-TH" sz="32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เพื่อ</a:t>
            </a:r>
            <a:r>
              <a:rPr lang="th-TH" sz="32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กำหนดรายละเอียดที่มีลักษณะเป็นการทั่วไปสำหรับใช้บังคับแก่ประชาชน ข้อบังคับเหล่านี้มีชื่อเรียกแตกต่างกันไป เช่น </a:t>
            </a:r>
            <a:r>
              <a:rPr lang="th-TH" sz="32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ข้อบังคับ </a:t>
            </a:r>
            <a:r>
              <a:rPr lang="th-TH" sz="32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ระเบียบ ประกาศ กฎ เป็นต้น</a:t>
            </a:r>
          </a:p>
          <a:p>
            <a:endParaRPr lang="th-TH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853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 algn="ctr">
              <a:buNone/>
            </a:pP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340768"/>
            <a:ext cx="71287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u="sng" dirty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กม.ลำดับรองที่ตราโดย ราชการบริหารส่วนกลาง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ได้แก่ กม.ลำดับรองที่ตราขึ้นโดย </a:t>
            </a:r>
          </a:p>
          <a:p>
            <a:pPr>
              <a:buFont typeface="Arial" pitchFamily="34" charset="0"/>
              <a:buNone/>
            </a:pPr>
            <a:r>
              <a:rPr lang="en-US" dirty="0">
                <a:latin typeface="TH SarabunPSK" pitchFamily="34" charset="-34"/>
                <a:cs typeface="TH SarabunPSK" pitchFamily="34" charset="-34"/>
              </a:rPr>
              <a:t>	1.1 </a:t>
            </a:r>
            <a:r>
              <a:rPr lang="th-TH" b="1" u="sng" dirty="0">
                <a:latin typeface="TH SarabunPSK" pitchFamily="34" charset="-34"/>
                <a:cs typeface="TH SarabunPSK" pitchFamily="34" charset="-34"/>
              </a:rPr>
              <a:t>คณะรัฐมนตรี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ตรา 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พระราชกฤษฎีกา (</a:t>
            </a:r>
            <a:r>
              <a:rPr lang="th-TH" u="sng" dirty="0" err="1">
                <a:latin typeface="TH SarabunPSK" pitchFamily="34" charset="-34"/>
                <a:cs typeface="TH SarabunPSK" pitchFamily="34" charset="-34"/>
              </a:rPr>
              <a:t>พ.ร.ฎ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.)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คือ กม.ที่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King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ทรงตราขึ้นโดยอาศัยคำแนะนำของ </a:t>
            </a:r>
            <a:r>
              <a:rPr lang="th-TH" b="1" u="sng" dirty="0">
                <a:latin typeface="TH SarabunPSK" pitchFamily="34" charset="-34"/>
                <a:cs typeface="TH SarabunPSK" pitchFamily="34" charset="-34"/>
              </a:rPr>
              <a:t>คณะรัฐมนตรี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พ.ร.ฎ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. จะกำหนดรายละเอียดปลีกย่อยของกม.แม่บทในส่วนที่สำคัญ และ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	 มีผลบังคับเป็นกม.เมื่อประกาศในราชกิจจานุเบกษาแล้ว     </a:t>
            </a:r>
          </a:p>
          <a:p>
            <a:pPr>
              <a:buFont typeface="Arial" pitchFamily="34" charset="0"/>
              <a:buNone/>
            </a:pPr>
            <a:r>
              <a:rPr lang="en-US" dirty="0">
                <a:latin typeface="TH SarabunPSK" pitchFamily="34" charset="-34"/>
                <a:cs typeface="TH SarabunPSK" pitchFamily="34" charset="-34"/>
              </a:rPr>
              <a:t>	1.2 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รัฐมนตรีว่าการกระทรวง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ตรา 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กฎกระทรวง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เพราะเป็นผู้รักษาการณ์ตามกม.แม่บท และ 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ต้องได้รับความเห็นชอบจากคณะรัฐมนตรี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	กฎกระทรวงจะกำหนดรายละเอียดปลีกย่อยของกม.แม่บทในส่วนที่ไม่สำคัญมากนัก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	มีผลบังคับเป็นกม.เมื่อประกาศในราชกิจจานุเบกษาแล้ว</a:t>
            </a: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6123234" y="-5067944"/>
            <a:ext cx="2736304" cy="12889432"/>
          </a:xfrm>
          <a:prstGeom prst="roundRect">
            <a:avLst/>
          </a:prstGeom>
          <a:solidFill>
            <a:srgbClr val="9900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>
                <a:latin typeface="TH SarabunPSK" pitchFamily="34" charset="-34"/>
                <a:cs typeface="TH SarabunPSK" pitchFamily="34" charset="-34"/>
              </a:rPr>
              <a:t>3. </a:t>
            </a:r>
            <a:endParaRPr lang="th-TH" sz="6000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องค์กรอิสระตาม </a:t>
            </a:r>
            <a:r>
              <a:rPr lang="th-TH" sz="4000" dirty="0" err="1"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algn="ctr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196060" y="-4705732"/>
            <a:ext cx="8720461" cy="13031276"/>
          </a:xfrm>
          <a:custGeom>
            <a:avLst/>
            <a:gdLst>
              <a:gd name="connsiteX0" fmla="*/ 0 w 2736304"/>
              <a:gd name="connsiteY0" fmla="*/ 456060 h 12889432"/>
              <a:gd name="connsiteX1" fmla="*/ 456060 w 2736304"/>
              <a:gd name="connsiteY1" fmla="*/ 0 h 12889432"/>
              <a:gd name="connsiteX2" fmla="*/ 2280244 w 2736304"/>
              <a:gd name="connsiteY2" fmla="*/ 0 h 12889432"/>
              <a:gd name="connsiteX3" fmla="*/ 2736304 w 2736304"/>
              <a:gd name="connsiteY3" fmla="*/ 456060 h 12889432"/>
              <a:gd name="connsiteX4" fmla="*/ 2736304 w 2736304"/>
              <a:gd name="connsiteY4" fmla="*/ 12433372 h 12889432"/>
              <a:gd name="connsiteX5" fmla="*/ 2280244 w 2736304"/>
              <a:gd name="connsiteY5" fmla="*/ 12889432 h 12889432"/>
              <a:gd name="connsiteX6" fmla="*/ 456060 w 2736304"/>
              <a:gd name="connsiteY6" fmla="*/ 12889432 h 12889432"/>
              <a:gd name="connsiteX7" fmla="*/ 0 w 2736304"/>
              <a:gd name="connsiteY7" fmla="*/ 12433372 h 12889432"/>
              <a:gd name="connsiteX8" fmla="*/ 0 w 2736304"/>
              <a:gd name="connsiteY8" fmla="*/ 456060 h 12889432"/>
              <a:gd name="connsiteX0" fmla="*/ 22498 w 2758802"/>
              <a:gd name="connsiteY0" fmla="*/ 456060 h 12889432"/>
              <a:gd name="connsiteX1" fmla="*/ 478558 w 2758802"/>
              <a:gd name="connsiteY1" fmla="*/ 0 h 12889432"/>
              <a:gd name="connsiteX2" fmla="*/ 2302742 w 2758802"/>
              <a:gd name="connsiteY2" fmla="*/ 0 h 12889432"/>
              <a:gd name="connsiteX3" fmla="*/ 2758802 w 2758802"/>
              <a:gd name="connsiteY3" fmla="*/ 456060 h 12889432"/>
              <a:gd name="connsiteX4" fmla="*/ 2758802 w 2758802"/>
              <a:gd name="connsiteY4" fmla="*/ 12433372 h 12889432"/>
              <a:gd name="connsiteX5" fmla="*/ 2302742 w 2758802"/>
              <a:gd name="connsiteY5" fmla="*/ 12889432 h 12889432"/>
              <a:gd name="connsiteX6" fmla="*/ 478558 w 2758802"/>
              <a:gd name="connsiteY6" fmla="*/ 12889432 h 12889432"/>
              <a:gd name="connsiteX7" fmla="*/ 22498 w 2758802"/>
              <a:gd name="connsiteY7" fmla="*/ 12433372 h 12889432"/>
              <a:gd name="connsiteX8" fmla="*/ 0 w 2758802"/>
              <a:gd name="connsiteY8" fmla="*/ 5734694 h 12889432"/>
              <a:gd name="connsiteX9" fmla="*/ 22498 w 2758802"/>
              <a:gd name="connsiteY9" fmla="*/ 456060 h 12889432"/>
              <a:gd name="connsiteX0" fmla="*/ 22498 w 2758802"/>
              <a:gd name="connsiteY0" fmla="*/ 456060 h 12889432"/>
              <a:gd name="connsiteX1" fmla="*/ 478558 w 2758802"/>
              <a:gd name="connsiteY1" fmla="*/ 0 h 12889432"/>
              <a:gd name="connsiteX2" fmla="*/ 2302742 w 2758802"/>
              <a:gd name="connsiteY2" fmla="*/ 0 h 12889432"/>
              <a:gd name="connsiteX3" fmla="*/ 2758802 w 2758802"/>
              <a:gd name="connsiteY3" fmla="*/ 456060 h 12889432"/>
              <a:gd name="connsiteX4" fmla="*/ 2758802 w 2758802"/>
              <a:gd name="connsiteY4" fmla="*/ 12433372 h 12889432"/>
              <a:gd name="connsiteX5" fmla="*/ 2302742 w 2758802"/>
              <a:gd name="connsiteY5" fmla="*/ 12889432 h 12889432"/>
              <a:gd name="connsiteX6" fmla="*/ 478558 w 2758802"/>
              <a:gd name="connsiteY6" fmla="*/ 12889432 h 12889432"/>
              <a:gd name="connsiteX7" fmla="*/ 22498 w 2758802"/>
              <a:gd name="connsiteY7" fmla="*/ 12433372 h 12889432"/>
              <a:gd name="connsiteX8" fmla="*/ 0 w 2758802"/>
              <a:gd name="connsiteY8" fmla="*/ 5734694 h 12889432"/>
              <a:gd name="connsiteX9" fmla="*/ 22498 w 2758802"/>
              <a:gd name="connsiteY9" fmla="*/ 456060 h 12889432"/>
              <a:gd name="connsiteX0" fmla="*/ 372095 w 3108399"/>
              <a:gd name="connsiteY0" fmla="*/ 456060 h 12889432"/>
              <a:gd name="connsiteX1" fmla="*/ 828155 w 3108399"/>
              <a:gd name="connsiteY1" fmla="*/ 0 h 12889432"/>
              <a:gd name="connsiteX2" fmla="*/ 2652339 w 3108399"/>
              <a:gd name="connsiteY2" fmla="*/ 0 h 12889432"/>
              <a:gd name="connsiteX3" fmla="*/ 3108399 w 3108399"/>
              <a:gd name="connsiteY3" fmla="*/ 456060 h 12889432"/>
              <a:gd name="connsiteX4" fmla="*/ 3108399 w 3108399"/>
              <a:gd name="connsiteY4" fmla="*/ 12433372 h 12889432"/>
              <a:gd name="connsiteX5" fmla="*/ 2652339 w 3108399"/>
              <a:gd name="connsiteY5" fmla="*/ 12889432 h 12889432"/>
              <a:gd name="connsiteX6" fmla="*/ 828155 w 3108399"/>
              <a:gd name="connsiteY6" fmla="*/ 12889432 h 12889432"/>
              <a:gd name="connsiteX7" fmla="*/ 372095 w 3108399"/>
              <a:gd name="connsiteY7" fmla="*/ 12433372 h 12889432"/>
              <a:gd name="connsiteX8" fmla="*/ 349597 w 3108399"/>
              <a:gd name="connsiteY8" fmla="*/ 5734694 h 12889432"/>
              <a:gd name="connsiteX9" fmla="*/ 372095 w 3108399"/>
              <a:gd name="connsiteY9" fmla="*/ 456060 h 12889432"/>
              <a:gd name="connsiteX0" fmla="*/ 2975250 w 5711554"/>
              <a:gd name="connsiteY0" fmla="*/ 456060 h 12889432"/>
              <a:gd name="connsiteX1" fmla="*/ 3431310 w 5711554"/>
              <a:gd name="connsiteY1" fmla="*/ 0 h 12889432"/>
              <a:gd name="connsiteX2" fmla="*/ 5255494 w 5711554"/>
              <a:gd name="connsiteY2" fmla="*/ 0 h 12889432"/>
              <a:gd name="connsiteX3" fmla="*/ 5711554 w 5711554"/>
              <a:gd name="connsiteY3" fmla="*/ 456060 h 12889432"/>
              <a:gd name="connsiteX4" fmla="*/ 5711554 w 5711554"/>
              <a:gd name="connsiteY4" fmla="*/ 12433372 h 12889432"/>
              <a:gd name="connsiteX5" fmla="*/ 5255494 w 5711554"/>
              <a:gd name="connsiteY5" fmla="*/ 12889432 h 12889432"/>
              <a:gd name="connsiteX6" fmla="*/ 3431310 w 5711554"/>
              <a:gd name="connsiteY6" fmla="*/ 12889432 h 12889432"/>
              <a:gd name="connsiteX7" fmla="*/ 2975250 w 5711554"/>
              <a:gd name="connsiteY7" fmla="*/ 12433372 h 12889432"/>
              <a:gd name="connsiteX8" fmla="*/ 3 w 5711554"/>
              <a:gd name="connsiteY8" fmla="*/ 5734694 h 12889432"/>
              <a:gd name="connsiteX9" fmla="*/ 2952752 w 5711554"/>
              <a:gd name="connsiteY9" fmla="*/ 5734694 h 12889432"/>
              <a:gd name="connsiteX10" fmla="*/ 2975250 w 5711554"/>
              <a:gd name="connsiteY10" fmla="*/ 456060 h 12889432"/>
              <a:gd name="connsiteX0" fmla="*/ 3007788 w 5744092"/>
              <a:gd name="connsiteY0" fmla="*/ 456060 h 12889432"/>
              <a:gd name="connsiteX1" fmla="*/ 3463848 w 5744092"/>
              <a:gd name="connsiteY1" fmla="*/ 0 h 12889432"/>
              <a:gd name="connsiteX2" fmla="*/ 5288032 w 5744092"/>
              <a:gd name="connsiteY2" fmla="*/ 0 h 12889432"/>
              <a:gd name="connsiteX3" fmla="*/ 5744092 w 5744092"/>
              <a:gd name="connsiteY3" fmla="*/ 456060 h 12889432"/>
              <a:gd name="connsiteX4" fmla="*/ 5744092 w 5744092"/>
              <a:gd name="connsiteY4" fmla="*/ 12433372 h 12889432"/>
              <a:gd name="connsiteX5" fmla="*/ 5288032 w 5744092"/>
              <a:gd name="connsiteY5" fmla="*/ 12889432 h 12889432"/>
              <a:gd name="connsiteX6" fmla="*/ 3463848 w 5744092"/>
              <a:gd name="connsiteY6" fmla="*/ 12889432 h 12889432"/>
              <a:gd name="connsiteX7" fmla="*/ 74088 w 5744092"/>
              <a:gd name="connsiteY7" fmla="*/ 12566722 h 12889432"/>
              <a:gd name="connsiteX8" fmla="*/ 32541 w 5744092"/>
              <a:gd name="connsiteY8" fmla="*/ 5734694 h 12889432"/>
              <a:gd name="connsiteX9" fmla="*/ 2985290 w 5744092"/>
              <a:gd name="connsiteY9" fmla="*/ 5734694 h 12889432"/>
              <a:gd name="connsiteX10" fmla="*/ 3007788 w 5744092"/>
              <a:gd name="connsiteY10" fmla="*/ 456060 h 12889432"/>
              <a:gd name="connsiteX0" fmla="*/ 3007788 w 5766591"/>
              <a:gd name="connsiteY0" fmla="*/ 456060 h 12889432"/>
              <a:gd name="connsiteX1" fmla="*/ 3463848 w 5766591"/>
              <a:gd name="connsiteY1" fmla="*/ 0 h 12889432"/>
              <a:gd name="connsiteX2" fmla="*/ 5288032 w 5766591"/>
              <a:gd name="connsiteY2" fmla="*/ 0 h 12889432"/>
              <a:gd name="connsiteX3" fmla="*/ 5744092 w 5766591"/>
              <a:gd name="connsiteY3" fmla="*/ 456060 h 12889432"/>
              <a:gd name="connsiteX4" fmla="*/ 5766591 w 5766591"/>
              <a:gd name="connsiteY4" fmla="*/ 6077594 h 12889432"/>
              <a:gd name="connsiteX5" fmla="*/ 5744092 w 5766591"/>
              <a:gd name="connsiteY5" fmla="*/ 12433372 h 12889432"/>
              <a:gd name="connsiteX6" fmla="*/ 5288032 w 5766591"/>
              <a:gd name="connsiteY6" fmla="*/ 12889432 h 12889432"/>
              <a:gd name="connsiteX7" fmla="*/ 3463848 w 5766591"/>
              <a:gd name="connsiteY7" fmla="*/ 12889432 h 12889432"/>
              <a:gd name="connsiteX8" fmla="*/ 74088 w 5766591"/>
              <a:gd name="connsiteY8" fmla="*/ 12566722 h 12889432"/>
              <a:gd name="connsiteX9" fmla="*/ 32541 w 5766591"/>
              <a:gd name="connsiteY9" fmla="*/ 5734694 h 12889432"/>
              <a:gd name="connsiteX10" fmla="*/ 2985290 w 5766591"/>
              <a:gd name="connsiteY10" fmla="*/ 5734694 h 12889432"/>
              <a:gd name="connsiteX11" fmla="*/ 3007788 w 5766591"/>
              <a:gd name="connsiteY11" fmla="*/ 456060 h 12889432"/>
              <a:gd name="connsiteX0" fmla="*/ 3007788 w 5777041"/>
              <a:gd name="connsiteY0" fmla="*/ 456060 h 12889432"/>
              <a:gd name="connsiteX1" fmla="*/ 3463848 w 5777041"/>
              <a:gd name="connsiteY1" fmla="*/ 0 h 12889432"/>
              <a:gd name="connsiteX2" fmla="*/ 5288032 w 5777041"/>
              <a:gd name="connsiteY2" fmla="*/ 0 h 12889432"/>
              <a:gd name="connsiteX3" fmla="*/ 5744092 w 5777041"/>
              <a:gd name="connsiteY3" fmla="*/ 456060 h 12889432"/>
              <a:gd name="connsiteX4" fmla="*/ 5766591 w 5777041"/>
              <a:gd name="connsiteY4" fmla="*/ 6077594 h 12889432"/>
              <a:gd name="connsiteX5" fmla="*/ 5744092 w 5777041"/>
              <a:gd name="connsiteY5" fmla="*/ 12433372 h 12889432"/>
              <a:gd name="connsiteX6" fmla="*/ 5288032 w 5777041"/>
              <a:gd name="connsiteY6" fmla="*/ 12889432 h 12889432"/>
              <a:gd name="connsiteX7" fmla="*/ 3463848 w 5777041"/>
              <a:gd name="connsiteY7" fmla="*/ 12889432 h 12889432"/>
              <a:gd name="connsiteX8" fmla="*/ 74088 w 5777041"/>
              <a:gd name="connsiteY8" fmla="*/ 12566722 h 12889432"/>
              <a:gd name="connsiteX9" fmla="*/ 32541 w 5777041"/>
              <a:gd name="connsiteY9" fmla="*/ 5734694 h 12889432"/>
              <a:gd name="connsiteX10" fmla="*/ 2985290 w 5777041"/>
              <a:gd name="connsiteY10" fmla="*/ 5734694 h 12889432"/>
              <a:gd name="connsiteX11" fmla="*/ 3007788 w 5777041"/>
              <a:gd name="connsiteY11" fmla="*/ 456060 h 12889432"/>
              <a:gd name="connsiteX0" fmla="*/ 3007788 w 5811391"/>
              <a:gd name="connsiteY0" fmla="*/ 456060 h 12889432"/>
              <a:gd name="connsiteX1" fmla="*/ 3463848 w 5811391"/>
              <a:gd name="connsiteY1" fmla="*/ 0 h 12889432"/>
              <a:gd name="connsiteX2" fmla="*/ 5288032 w 5811391"/>
              <a:gd name="connsiteY2" fmla="*/ 0 h 12889432"/>
              <a:gd name="connsiteX3" fmla="*/ 5744092 w 5811391"/>
              <a:gd name="connsiteY3" fmla="*/ 456060 h 12889432"/>
              <a:gd name="connsiteX4" fmla="*/ 5804691 w 5811391"/>
              <a:gd name="connsiteY4" fmla="*/ 6039494 h 12889432"/>
              <a:gd name="connsiteX5" fmla="*/ 5744092 w 5811391"/>
              <a:gd name="connsiteY5" fmla="*/ 12433372 h 12889432"/>
              <a:gd name="connsiteX6" fmla="*/ 5288032 w 5811391"/>
              <a:gd name="connsiteY6" fmla="*/ 12889432 h 12889432"/>
              <a:gd name="connsiteX7" fmla="*/ 3463848 w 5811391"/>
              <a:gd name="connsiteY7" fmla="*/ 12889432 h 12889432"/>
              <a:gd name="connsiteX8" fmla="*/ 74088 w 5811391"/>
              <a:gd name="connsiteY8" fmla="*/ 12566722 h 12889432"/>
              <a:gd name="connsiteX9" fmla="*/ 32541 w 5811391"/>
              <a:gd name="connsiteY9" fmla="*/ 5734694 h 12889432"/>
              <a:gd name="connsiteX10" fmla="*/ 2985290 w 5811391"/>
              <a:gd name="connsiteY10" fmla="*/ 5734694 h 12889432"/>
              <a:gd name="connsiteX11" fmla="*/ 3007788 w 5811391"/>
              <a:gd name="connsiteY11" fmla="*/ 456060 h 12889432"/>
              <a:gd name="connsiteX0" fmla="*/ 3007788 w 5777041"/>
              <a:gd name="connsiteY0" fmla="*/ 456060 h 12889432"/>
              <a:gd name="connsiteX1" fmla="*/ 3463848 w 5777041"/>
              <a:gd name="connsiteY1" fmla="*/ 0 h 12889432"/>
              <a:gd name="connsiteX2" fmla="*/ 5288032 w 5777041"/>
              <a:gd name="connsiteY2" fmla="*/ 0 h 12889432"/>
              <a:gd name="connsiteX3" fmla="*/ 5744092 w 5777041"/>
              <a:gd name="connsiteY3" fmla="*/ 456060 h 12889432"/>
              <a:gd name="connsiteX4" fmla="*/ 5766591 w 5777041"/>
              <a:gd name="connsiteY4" fmla="*/ 6020444 h 12889432"/>
              <a:gd name="connsiteX5" fmla="*/ 5744092 w 5777041"/>
              <a:gd name="connsiteY5" fmla="*/ 12433372 h 12889432"/>
              <a:gd name="connsiteX6" fmla="*/ 5288032 w 5777041"/>
              <a:gd name="connsiteY6" fmla="*/ 12889432 h 12889432"/>
              <a:gd name="connsiteX7" fmla="*/ 3463848 w 5777041"/>
              <a:gd name="connsiteY7" fmla="*/ 12889432 h 12889432"/>
              <a:gd name="connsiteX8" fmla="*/ 74088 w 5777041"/>
              <a:gd name="connsiteY8" fmla="*/ 12566722 h 12889432"/>
              <a:gd name="connsiteX9" fmla="*/ 32541 w 5777041"/>
              <a:gd name="connsiteY9" fmla="*/ 5734694 h 12889432"/>
              <a:gd name="connsiteX10" fmla="*/ 2985290 w 5777041"/>
              <a:gd name="connsiteY10" fmla="*/ 5734694 h 12889432"/>
              <a:gd name="connsiteX11" fmla="*/ 3007788 w 5777041"/>
              <a:gd name="connsiteY11" fmla="*/ 456060 h 12889432"/>
              <a:gd name="connsiteX0" fmla="*/ 3007788 w 8700294"/>
              <a:gd name="connsiteY0" fmla="*/ 456060 h 12889432"/>
              <a:gd name="connsiteX1" fmla="*/ 3463848 w 8700294"/>
              <a:gd name="connsiteY1" fmla="*/ 0 h 12889432"/>
              <a:gd name="connsiteX2" fmla="*/ 5288032 w 8700294"/>
              <a:gd name="connsiteY2" fmla="*/ 0 h 12889432"/>
              <a:gd name="connsiteX3" fmla="*/ 5744092 w 8700294"/>
              <a:gd name="connsiteY3" fmla="*/ 456060 h 12889432"/>
              <a:gd name="connsiteX4" fmla="*/ 5766591 w 8700294"/>
              <a:gd name="connsiteY4" fmla="*/ 6020444 h 12889432"/>
              <a:gd name="connsiteX5" fmla="*/ 8700291 w 8700294"/>
              <a:gd name="connsiteY5" fmla="*/ 5925194 h 12889432"/>
              <a:gd name="connsiteX6" fmla="*/ 5744092 w 8700294"/>
              <a:gd name="connsiteY6" fmla="*/ 12433372 h 12889432"/>
              <a:gd name="connsiteX7" fmla="*/ 5288032 w 8700294"/>
              <a:gd name="connsiteY7" fmla="*/ 12889432 h 12889432"/>
              <a:gd name="connsiteX8" fmla="*/ 3463848 w 8700294"/>
              <a:gd name="connsiteY8" fmla="*/ 12889432 h 12889432"/>
              <a:gd name="connsiteX9" fmla="*/ 74088 w 8700294"/>
              <a:gd name="connsiteY9" fmla="*/ 12566722 h 12889432"/>
              <a:gd name="connsiteX10" fmla="*/ 32541 w 8700294"/>
              <a:gd name="connsiteY10" fmla="*/ 5734694 h 12889432"/>
              <a:gd name="connsiteX11" fmla="*/ 2985290 w 8700294"/>
              <a:gd name="connsiteY11" fmla="*/ 5734694 h 12889432"/>
              <a:gd name="connsiteX12" fmla="*/ 3007788 w 8700294"/>
              <a:gd name="connsiteY12" fmla="*/ 456060 h 12889432"/>
              <a:gd name="connsiteX0" fmla="*/ 3007788 w 8700294"/>
              <a:gd name="connsiteY0" fmla="*/ 456060 h 12889432"/>
              <a:gd name="connsiteX1" fmla="*/ 3463848 w 8700294"/>
              <a:gd name="connsiteY1" fmla="*/ 0 h 12889432"/>
              <a:gd name="connsiteX2" fmla="*/ 5288032 w 8700294"/>
              <a:gd name="connsiteY2" fmla="*/ 0 h 12889432"/>
              <a:gd name="connsiteX3" fmla="*/ 5744092 w 8700294"/>
              <a:gd name="connsiteY3" fmla="*/ 456060 h 12889432"/>
              <a:gd name="connsiteX4" fmla="*/ 5766591 w 8700294"/>
              <a:gd name="connsiteY4" fmla="*/ 5296544 h 12889432"/>
              <a:gd name="connsiteX5" fmla="*/ 8700291 w 8700294"/>
              <a:gd name="connsiteY5" fmla="*/ 5925194 h 12889432"/>
              <a:gd name="connsiteX6" fmla="*/ 5744092 w 8700294"/>
              <a:gd name="connsiteY6" fmla="*/ 12433372 h 12889432"/>
              <a:gd name="connsiteX7" fmla="*/ 5288032 w 8700294"/>
              <a:gd name="connsiteY7" fmla="*/ 12889432 h 12889432"/>
              <a:gd name="connsiteX8" fmla="*/ 3463848 w 8700294"/>
              <a:gd name="connsiteY8" fmla="*/ 12889432 h 12889432"/>
              <a:gd name="connsiteX9" fmla="*/ 74088 w 8700294"/>
              <a:gd name="connsiteY9" fmla="*/ 12566722 h 12889432"/>
              <a:gd name="connsiteX10" fmla="*/ 32541 w 8700294"/>
              <a:gd name="connsiteY10" fmla="*/ 5734694 h 12889432"/>
              <a:gd name="connsiteX11" fmla="*/ 2985290 w 8700294"/>
              <a:gd name="connsiteY11" fmla="*/ 5734694 h 12889432"/>
              <a:gd name="connsiteX12" fmla="*/ 3007788 w 8700294"/>
              <a:gd name="connsiteY12" fmla="*/ 456060 h 12889432"/>
              <a:gd name="connsiteX0" fmla="*/ 3007788 w 8720461"/>
              <a:gd name="connsiteY0" fmla="*/ 456060 h 13031276"/>
              <a:gd name="connsiteX1" fmla="*/ 3463848 w 8720461"/>
              <a:gd name="connsiteY1" fmla="*/ 0 h 13031276"/>
              <a:gd name="connsiteX2" fmla="*/ 5288032 w 8720461"/>
              <a:gd name="connsiteY2" fmla="*/ 0 h 13031276"/>
              <a:gd name="connsiteX3" fmla="*/ 5744092 w 8720461"/>
              <a:gd name="connsiteY3" fmla="*/ 456060 h 13031276"/>
              <a:gd name="connsiteX4" fmla="*/ 5766591 w 8720461"/>
              <a:gd name="connsiteY4" fmla="*/ 5296544 h 13031276"/>
              <a:gd name="connsiteX5" fmla="*/ 8700291 w 8720461"/>
              <a:gd name="connsiteY5" fmla="*/ 5925194 h 13031276"/>
              <a:gd name="connsiteX6" fmla="*/ 8677792 w 8720461"/>
              <a:gd name="connsiteY6" fmla="*/ 12928672 h 13031276"/>
              <a:gd name="connsiteX7" fmla="*/ 5288032 w 8720461"/>
              <a:gd name="connsiteY7" fmla="*/ 12889432 h 13031276"/>
              <a:gd name="connsiteX8" fmla="*/ 3463848 w 8720461"/>
              <a:gd name="connsiteY8" fmla="*/ 12889432 h 13031276"/>
              <a:gd name="connsiteX9" fmla="*/ 74088 w 8720461"/>
              <a:gd name="connsiteY9" fmla="*/ 12566722 h 13031276"/>
              <a:gd name="connsiteX10" fmla="*/ 32541 w 8720461"/>
              <a:gd name="connsiteY10" fmla="*/ 5734694 h 13031276"/>
              <a:gd name="connsiteX11" fmla="*/ 2985290 w 8720461"/>
              <a:gd name="connsiteY11" fmla="*/ 5734694 h 13031276"/>
              <a:gd name="connsiteX12" fmla="*/ 3007788 w 8720461"/>
              <a:gd name="connsiteY12" fmla="*/ 456060 h 13031276"/>
              <a:gd name="connsiteX0" fmla="*/ 3007788 w 8720461"/>
              <a:gd name="connsiteY0" fmla="*/ 456060 h 13031276"/>
              <a:gd name="connsiteX1" fmla="*/ 3463848 w 8720461"/>
              <a:gd name="connsiteY1" fmla="*/ 0 h 13031276"/>
              <a:gd name="connsiteX2" fmla="*/ 5288032 w 8720461"/>
              <a:gd name="connsiteY2" fmla="*/ 0 h 13031276"/>
              <a:gd name="connsiteX3" fmla="*/ 5744092 w 8720461"/>
              <a:gd name="connsiteY3" fmla="*/ 456060 h 13031276"/>
              <a:gd name="connsiteX4" fmla="*/ 5766591 w 8720461"/>
              <a:gd name="connsiteY4" fmla="*/ 5296544 h 13031276"/>
              <a:gd name="connsiteX5" fmla="*/ 8700291 w 8720461"/>
              <a:gd name="connsiteY5" fmla="*/ 5925194 h 13031276"/>
              <a:gd name="connsiteX6" fmla="*/ 8677792 w 8720461"/>
              <a:gd name="connsiteY6" fmla="*/ 12928672 h 13031276"/>
              <a:gd name="connsiteX7" fmla="*/ 5288032 w 8720461"/>
              <a:gd name="connsiteY7" fmla="*/ 12889432 h 13031276"/>
              <a:gd name="connsiteX8" fmla="*/ 3463848 w 8720461"/>
              <a:gd name="connsiteY8" fmla="*/ 12889432 h 13031276"/>
              <a:gd name="connsiteX9" fmla="*/ 74088 w 8720461"/>
              <a:gd name="connsiteY9" fmla="*/ 12566722 h 13031276"/>
              <a:gd name="connsiteX10" fmla="*/ 32541 w 8720461"/>
              <a:gd name="connsiteY10" fmla="*/ 5734694 h 13031276"/>
              <a:gd name="connsiteX11" fmla="*/ 3004340 w 8720461"/>
              <a:gd name="connsiteY11" fmla="*/ 5010794 h 13031276"/>
              <a:gd name="connsiteX12" fmla="*/ 3007788 w 8720461"/>
              <a:gd name="connsiteY12" fmla="*/ 456060 h 130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20461" h="13031276">
                <a:moveTo>
                  <a:pt x="3007788" y="456060"/>
                </a:moveTo>
                <a:cubicBezTo>
                  <a:pt x="3007788" y="204185"/>
                  <a:pt x="3211973" y="0"/>
                  <a:pt x="3463848" y="0"/>
                </a:cubicBezTo>
                <a:lnTo>
                  <a:pt x="5288032" y="0"/>
                </a:lnTo>
                <a:cubicBezTo>
                  <a:pt x="5539907" y="0"/>
                  <a:pt x="5744092" y="204185"/>
                  <a:pt x="5744092" y="456060"/>
                </a:cubicBezTo>
                <a:cubicBezTo>
                  <a:pt x="5745242" y="2336255"/>
                  <a:pt x="5765441" y="3416349"/>
                  <a:pt x="5766591" y="5296544"/>
                </a:cubicBezTo>
                <a:cubicBezTo>
                  <a:pt x="5773516" y="6433491"/>
                  <a:pt x="8704041" y="4856373"/>
                  <a:pt x="8700291" y="5925194"/>
                </a:cubicBezTo>
                <a:cubicBezTo>
                  <a:pt x="8696541" y="6994015"/>
                  <a:pt x="8760727" y="11993391"/>
                  <a:pt x="8677792" y="12928672"/>
                </a:cubicBezTo>
                <a:cubicBezTo>
                  <a:pt x="8677792" y="13180547"/>
                  <a:pt x="5539907" y="12889432"/>
                  <a:pt x="5288032" y="12889432"/>
                </a:cubicBezTo>
                <a:lnTo>
                  <a:pt x="3463848" y="12889432"/>
                </a:lnTo>
                <a:cubicBezTo>
                  <a:pt x="3211973" y="12889432"/>
                  <a:pt x="74088" y="12818597"/>
                  <a:pt x="74088" y="12566722"/>
                </a:cubicBezTo>
                <a:cubicBezTo>
                  <a:pt x="-65996" y="11634616"/>
                  <a:pt x="36291" y="6851140"/>
                  <a:pt x="32541" y="5734694"/>
                </a:cubicBezTo>
                <a:cubicBezTo>
                  <a:pt x="28791" y="4618248"/>
                  <a:pt x="2940266" y="6150916"/>
                  <a:pt x="3004340" y="5010794"/>
                </a:cubicBezTo>
                <a:cubicBezTo>
                  <a:pt x="3024539" y="3282999"/>
                  <a:pt x="3006639" y="2164805"/>
                  <a:pt x="3007788" y="456060"/>
                </a:cubicBezTo>
                <a:close/>
              </a:path>
            </a:pathLst>
          </a:custGeom>
          <a:solidFill>
            <a:srgbClr val="00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6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endParaRPr lang="th-TH" sz="60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องค์กรกระจายอำนาจ</a:t>
            </a:r>
          </a:p>
          <a:p>
            <a:pPr algn="ctr"/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1805910"/>
            <a:ext cx="727280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sz="3600" b="1" u="sng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600" b="1" u="sng" dirty="0">
                <a:latin typeface="TH SarabunPSK" pitchFamily="34" charset="-34"/>
                <a:cs typeface="TH SarabunPSK" pitchFamily="34" charset="-34"/>
              </a:rPr>
              <a:t>. กม.ลำดับรองที่ตราโดย องค์กรกระจายอำนาจ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ได้แก่  กม.ลำดับรองที่ตราขึ้นโดย องค์กรปกครองส่วนท้องถิ่น รัฐวิสาหกิจ และ องค์กร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มหาชน</a:t>
            </a:r>
          </a:p>
          <a:p>
            <a:pPr algn="ctr">
              <a:buFont typeface="Arial" pitchFamily="34" charset="0"/>
              <a:buNone/>
            </a:pPr>
            <a:r>
              <a:rPr lang="th-TH" sz="3600" b="1" u="sng" dirty="0" smtClean="0">
                <a:latin typeface="TH SarabunPSK" pitchFamily="34" charset="-34"/>
                <a:cs typeface="TH SarabunPSK" pitchFamily="34" charset="-34"/>
              </a:rPr>
              <a:t>มัก</a:t>
            </a:r>
            <a:r>
              <a:rPr lang="th-TH" sz="3600" b="1" u="sng" dirty="0">
                <a:latin typeface="TH SarabunPSK" pitchFamily="34" charset="-34"/>
                <a:cs typeface="TH SarabunPSK" pitchFamily="34" charset="-34"/>
              </a:rPr>
              <a:t>เรียกกันว่า กม.องค์การบัญญัติ </a:t>
            </a:r>
          </a:p>
          <a:p>
            <a:pPr>
              <a:buFont typeface="Arial" pitchFamily="34" charset="0"/>
              <a:buNone/>
            </a:pPr>
            <a:endParaRPr lang="th-TH" b="1" u="sng" dirty="0">
              <a:latin typeface="TH SarabunPSK" pitchFamily="34" charset="-34"/>
              <a:cs typeface="TH SarabunPSK" pitchFamily="34" charset="-34"/>
            </a:endParaRPr>
          </a:p>
          <a:p>
            <a:pPr>
              <a:buFont typeface="Arial" pitchFamily="34" charset="0"/>
              <a:buNone/>
            </a:pPr>
            <a:r>
              <a:rPr lang="en-US" dirty="0">
                <a:latin typeface="TH SarabunPSK" pitchFamily="34" charset="-34"/>
                <a:cs typeface="TH SarabunPSK" pitchFamily="34" charset="-34"/>
              </a:rPr>
              <a:t>2.1 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ข้อบัญญัติท้องถิ่น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เป็นกม.ที่ตราโดย</a:t>
            </a:r>
          </a:p>
          <a:p>
            <a:pPr>
              <a:buFont typeface="Arial" pitchFamily="34" charset="0"/>
              <a:buNone/>
            </a:pP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องค์กรกระจายอำนาจทางดินแดน หรือ องค์กรปกครองส่วนท้องถิ่น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ย่อมมีอำนาจออกกม.บังคับแก่ประชนที่อาศัยอยู่ในอาณาเขตการปกครองของตน ซึ่งออกโดยอาศัยอำนาจตามพ.ร.บ.ที่จัดตั้งองค์กรของตน ได้แก่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8433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 algn="ctr">
              <a:buNone/>
            </a:pP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6123234" y="-5067944"/>
            <a:ext cx="2736304" cy="12889432"/>
          </a:xfrm>
          <a:prstGeom prst="roundRect">
            <a:avLst/>
          </a:prstGeom>
          <a:solidFill>
            <a:srgbClr val="9900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>
                <a:latin typeface="TH SarabunPSK" pitchFamily="34" charset="-34"/>
                <a:cs typeface="TH SarabunPSK" pitchFamily="34" charset="-34"/>
              </a:rPr>
              <a:t>3. </a:t>
            </a:r>
            <a:endParaRPr lang="th-TH" sz="6000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องค์กรอิสระตาม </a:t>
            </a:r>
            <a:r>
              <a:rPr lang="th-TH" sz="4000" dirty="0" err="1"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algn="ctr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196060" y="-7804248"/>
            <a:ext cx="8720461" cy="15625736"/>
          </a:xfrm>
          <a:custGeom>
            <a:avLst/>
            <a:gdLst>
              <a:gd name="connsiteX0" fmla="*/ 0 w 2736304"/>
              <a:gd name="connsiteY0" fmla="*/ 456060 h 12889432"/>
              <a:gd name="connsiteX1" fmla="*/ 456060 w 2736304"/>
              <a:gd name="connsiteY1" fmla="*/ 0 h 12889432"/>
              <a:gd name="connsiteX2" fmla="*/ 2280244 w 2736304"/>
              <a:gd name="connsiteY2" fmla="*/ 0 h 12889432"/>
              <a:gd name="connsiteX3" fmla="*/ 2736304 w 2736304"/>
              <a:gd name="connsiteY3" fmla="*/ 456060 h 12889432"/>
              <a:gd name="connsiteX4" fmla="*/ 2736304 w 2736304"/>
              <a:gd name="connsiteY4" fmla="*/ 12433372 h 12889432"/>
              <a:gd name="connsiteX5" fmla="*/ 2280244 w 2736304"/>
              <a:gd name="connsiteY5" fmla="*/ 12889432 h 12889432"/>
              <a:gd name="connsiteX6" fmla="*/ 456060 w 2736304"/>
              <a:gd name="connsiteY6" fmla="*/ 12889432 h 12889432"/>
              <a:gd name="connsiteX7" fmla="*/ 0 w 2736304"/>
              <a:gd name="connsiteY7" fmla="*/ 12433372 h 12889432"/>
              <a:gd name="connsiteX8" fmla="*/ 0 w 2736304"/>
              <a:gd name="connsiteY8" fmla="*/ 456060 h 12889432"/>
              <a:gd name="connsiteX0" fmla="*/ 22498 w 2758802"/>
              <a:gd name="connsiteY0" fmla="*/ 456060 h 12889432"/>
              <a:gd name="connsiteX1" fmla="*/ 478558 w 2758802"/>
              <a:gd name="connsiteY1" fmla="*/ 0 h 12889432"/>
              <a:gd name="connsiteX2" fmla="*/ 2302742 w 2758802"/>
              <a:gd name="connsiteY2" fmla="*/ 0 h 12889432"/>
              <a:gd name="connsiteX3" fmla="*/ 2758802 w 2758802"/>
              <a:gd name="connsiteY3" fmla="*/ 456060 h 12889432"/>
              <a:gd name="connsiteX4" fmla="*/ 2758802 w 2758802"/>
              <a:gd name="connsiteY4" fmla="*/ 12433372 h 12889432"/>
              <a:gd name="connsiteX5" fmla="*/ 2302742 w 2758802"/>
              <a:gd name="connsiteY5" fmla="*/ 12889432 h 12889432"/>
              <a:gd name="connsiteX6" fmla="*/ 478558 w 2758802"/>
              <a:gd name="connsiteY6" fmla="*/ 12889432 h 12889432"/>
              <a:gd name="connsiteX7" fmla="*/ 22498 w 2758802"/>
              <a:gd name="connsiteY7" fmla="*/ 12433372 h 12889432"/>
              <a:gd name="connsiteX8" fmla="*/ 0 w 2758802"/>
              <a:gd name="connsiteY8" fmla="*/ 5734694 h 12889432"/>
              <a:gd name="connsiteX9" fmla="*/ 22498 w 2758802"/>
              <a:gd name="connsiteY9" fmla="*/ 456060 h 12889432"/>
              <a:gd name="connsiteX0" fmla="*/ 22498 w 2758802"/>
              <a:gd name="connsiteY0" fmla="*/ 456060 h 12889432"/>
              <a:gd name="connsiteX1" fmla="*/ 478558 w 2758802"/>
              <a:gd name="connsiteY1" fmla="*/ 0 h 12889432"/>
              <a:gd name="connsiteX2" fmla="*/ 2302742 w 2758802"/>
              <a:gd name="connsiteY2" fmla="*/ 0 h 12889432"/>
              <a:gd name="connsiteX3" fmla="*/ 2758802 w 2758802"/>
              <a:gd name="connsiteY3" fmla="*/ 456060 h 12889432"/>
              <a:gd name="connsiteX4" fmla="*/ 2758802 w 2758802"/>
              <a:gd name="connsiteY4" fmla="*/ 12433372 h 12889432"/>
              <a:gd name="connsiteX5" fmla="*/ 2302742 w 2758802"/>
              <a:gd name="connsiteY5" fmla="*/ 12889432 h 12889432"/>
              <a:gd name="connsiteX6" fmla="*/ 478558 w 2758802"/>
              <a:gd name="connsiteY6" fmla="*/ 12889432 h 12889432"/>
              <a:gd name="connsiteX7" fmla="*/ 22498 w 2758802"/>
              <a:gd name="connsiteY7" fmla="*/ 12433372 h 12889432"/>
              <a:gd name="connsiteX8" fmla="*/ 0 w 2758802"/>
              <a:gd name="connsiteY8" fmla="*/ 5734694 h 12889432"/>
              <a:gd name="connsiteX9" fmla="*/ 22498 w 2758802"/>
              <a:gd name="connsiteY9" fmla="*/ 456060 h 12889432"/>
              <a:gd name="connsiteX0" fmla="*/ 372095 w 3108399"/>
              <a:gd name="connsiteY0" fmla="*/ 456060 h 12889432"/>
              <a:gd name="connsiteX1" fmla="*/ 828155 w 3108399"/>
              <a:gd name="connsiteY1" fmla="*/ 0 h 12889432"/>
              <a:gd name="connsiteX2" fmla="*/ 2652339 w 3108399"/>
              <a:gd name="connsiteY2" fmla="*/ 0 h 12889432"/>
              <a:gd name="connsiteX3" fmla="*/ 3108399 w 3108399"/>
              <a:gd name="connsiteY3" fmla="*/ 456060 h 12889432"/>
              <a:gd name="connsiteX4" fmla="*/ 3108399 w 3108399"/>
              <a:gd name="connsiteY4" fmla="*/ 12433372 h 12889432"/>
              <a:gd name="connsiteX5" fmla="*/ 2652339 w 3108399"/>
              <a:gd name="connsiteY5" fmla="*/ 12889432 h 12889432"/>
              <a:gd name="connsiteX6" fmla="*/ 828155 w 3108399"/>
              <a:gd name="connsiteY6" fmla="*/ 12889432 h 12889432"/>
              <a:gd name="connsiteX7" fmla="*/ 372095 w 3108399"/>
              <a:gd name="connsiteY7" fmla="*/ 12433372 h 12889432"/>
              <a:gd name="connsiteX8" fmla="*/ 349597 w 3108399"/>
              <a:gd name="connsiteY8" fmla="*/ 5734694 h 12889432"/>
              <a:gd name="connsiteX9" fmla="*/ 372095 w 3108399"/>
              <a:gd name="connsiteY9" fmla="*/ 456060 h 12889432"/>
              <a:gd name="connsiteX0" fmla="*/ 2975250 w 5711554"/>
              <a:gd name="connsiteY0" fmla="*/ 456060 h 12889432"/>
              <a:gd name="connsiteX1" fmla="*/ 3431310 w 5711554"/>
              <a:gd name="connsiteY1" fmla="*/ 0 h 12889432"/>
              <a:gd name="connsiteX2" fmla="*/ 5255494 w 5711554"/>
              <a:gd name="connsiteY2" fmla="*/ 0 h 12889432"/>
              <a:gd name="connsiteX3" fmla="*/ 5711554 w 5711554"/>
              <a:gd name="connsiteY3" fmla="*/ 456060 h 12889432"/>
              <a:gd name="connsiteX4" fmla="*/ 5711554 w 5711554"/>
              <a:gd name="connsiteY4" fmla="*/ 12433372 h 12889432"/>
              <a:gd name="connsiteX5" fmla="*/ 5255494 w 5711554"/>
              <a:gd name="connsiteY5" fmla="*/ 12889432 h 12889432"/>
              <a:gd name="connsiteX6" fmla="*/ 3431310 w 5711554"/>
              <a:gd name="connsiteY6" fmla="*/ 12889432 h 12889432"/>
              <a:gd name="connsiteX7" fmla="*/ 2975250 w 5711554"/>
              <a:gd name="connsiteY7" fmla="*/ 12433372 h 12889432"/>
              <a:gd name="connsiteX8" fmla="*/ 3 w 5711554"/>
              <a:gd name="connsiteY8" fmla="*/ 5734694 h 12889432"/>
              <a:gd name="connsiteX9" fmla="*/ 2952752 w 5711554"/>
              <a:gd name="connsiteY9" fmla="*/ 5734694 h 12889432"/>
              <a:gd name="connsiteX10" fmla="*/ 2975250 w 5711554"/>
              <a:gd name="connsiteY10" fmla="*/ 456060 h 12889432"/>
              <a:gd name="connsiteX0" fmla="*/ 3007788 w 5744092"/>
              <a:gd name="connsiteY0" fmla="*/ 456060 h 12889432"/>
              <a:gd name="connsiteX1" fmla="*/ 3463848 w 5744092"/>
              <a:gd name="connsiteY1" fmla="*/ 0 h 12889432"/>
              <a:gd name="connsiteX2" fmla="*/ 5288032 w 5744092"/>
              <a:gd name="connsiteY2" fmla="*/ 0 h 12889432"/>
              <a:gd name="connsiteX3" fmla="*/ 5744092 w 5744092"/>
              <a:gd name="connsiteY3" fmla="*/ 456060 h 12889432"/>
              <a:gd name="connsiteX4" fmla="*/ 5744092 w 5744092"/>
              <a:gd name="connsiteY4" fmla="*/ 12433372 h 12889432"/>
              <a:gd name="connsiteX5" fmla="*/ 5288032 w 5744092"/>
              <a:gd name="connsiteY5" fmla="*/ 12889432 h 12889432"/>
              <a:gd name="connsiteX6" fmla="*/ 3463848 w 5744092"/>
              <a:gd name="connsiteY6" fmla="*/ 12889432 h 12889432"/>
              <a:gd name="connsiteX7" fmla="*/ 74088 w 5744092"/>
              <a:gd name="connsiteY7" fmla="*/ 12566722 h 12889432"/>
              <a:gd name="connsiteX8" fmla="*/ 32541 w 5744092"/>
              <a:gd name="connsiteY8" fmla="*/ 5734694 h 12889432"/>
              <a:gd name="connsiteX9" fmla="*/ 2985290 w 5744092"/>
              <a:gd name="connsiteY9" fmla="*/ 5734694 h 12889432"/>
              <a:gd name="connsiteX10" fmla="*/ 3007788 w 5744092"/>
              <a:gd name="connsiteY10" fmla="*/ 456060 h 12889432"/>
              <a:gd name="connsiteX0" fmla="*/ 3007788 w 5766591"/>
              <a:gd name="connsiteY0" fmla="*/ 456060 h 12889432"/>
              <a:gd name="connsiteX1" fmla="*/ 3463848 w 5766591"/>
              <a:gd name="connsiteY1" fmla="*/ 0 h 12889432"/>
              <a:gd name="connsiteX2" fmla="*/ 5288032 w 5766591"/>
              <a:gd name="connsiteY2" fmla="*/ 0 h 12889432"/>
              <a:gd name="connsiteX3" fmla="*/ 5744092 w 5766591"/>
              <a:gd name="connsiteY3" fmla="*/ 456060 h 12889432"/>
              <a:gd name="connsiteX4" fmla="*/ 5766591 w 5766591"/>
              <a:gd name="connsiteY4" fmla="*/ 6077594 h 12889432"/>
              <a:gd name="connsiteX5" fmla="*/ 5744092 w 5766591"/>
              <a:gd name="connsiteY5" fmla="*/ 12433372 h 12889432"/>
              <a:gd name="connsiteX6" fmla="*/ 5288032 w 5766591"/>
              <a:gd name="connsiteY6" fmla="*/ 12889432 h 12889432"/>
              <a:gd name="connsiteX7" fmla="*/ 3463848 w 5766591"/>
              <a:gd name="connsiteY7" fmla="*/ 12889432 h 12889432"/>
              <a:gd name="connsiteX8" fmla="*/ 74088 w 5766591"/>
              <a:gd name="connsiteY8" fmla="*/ 12566722 h 12889432"/>
              <a:gd name="connsiteX9" fmla="*/ 32541 w 5766591"/>
              <a:gd name="connsiteY9" fmla="*/ 5734694 h 12889432"/>
              <a:gd name="connsiteX10" fmla="*/ 2985290 w 5766591"/>
              <a:gd name="connsiteY10" fmla="*/ 5734694 h 12889432"/>
              <a:gd name="connsiteX11" fmla="*/ 3007788 w 5766591"/>
              <a:gd name="connsiteY11" fmla="*/ 456060 h 12889432"/>
              <a:gd name="connsiteX0" fmla="*/ 3007788 w 5777041"/>
              <a:gd name="connsiteY0" fmla="*/ 456060 h 12889432"/>
              <a:gd name="connsiteX1" fmla="*/ 3463848 w 5777041"/>
              <a:gd name="connsiteY1" fmla="*/ 0 h 12889432"/>
              <a:gd name="connsiteX2" fmla="*/ 5288032 w 5777041"/>
              <a:gd name="connsiteY2" fmla="*/ 0 h 12889432"/>
              <a:gd name="connsiteX3" fmla="*/ 5744092 w 5777041"/>
              <a:gd name="connsiteY3" fmla="*/ 456060 h 12889432"/>
              <a:gd name="connsiteX4" fmla="*/ 5766591 w 5777041"/>
              <a:gd name="connsiteY4" fmla="*/ 6077594 h 12889432"/>
              <a:gd name="connsiteX5" fmla="*/ 5744092 w 5777041"/>
              <a:gd name="connsiteY5" fmla="*/ 12433372 h 12889432"/>
              <a:gd name="connsiteX6" fmla="*/ 5288032 w 5777041"/>
              <a:gd name="connsiteY6" fmla="*/ 12889432 h 12889432"/>
              <a:gd name="connsiteX7" fmla="*/ 3463848 w 5777041"/>
              <a:gd name="connsiteY7" fmla="*/ 12889432 h 12889432"/>
              <a:gd name="connsiteX8" fmla="*/ 74088 w 5777041"/>
              <a:gd name="connsiteY8" fmla="*/ 12566722 h 12889432"/>
              <a:gd name="connsiteX9" fmla="*/ 32541 w 5777041"/>
              <a:gd name="connsiteY9" fmla="*/ 5734694 h 12889432"/>
              <a:gd name="connsiteX10" fmla="*/ 2985290 w 5777041"/>
              <a:gd name="connsiteY10" fmla="*/ 5734694 h 12889432"/>
              <a:gd name="connsiteX11" fmla="*/ 3007788 w 5777041"/>
              <a:gd name="connsiteY11" fmla="*/ 456060 h 12889432"/>
              <a:gd name="connsiteX0" fmla="*/ 3007788 w 5811391"/>
              <a:gd name="connsiteY0" fmla="*/ 456060 h 12889432"/>
              <a:gd name="connsiteX1" fmla="*/ 3463848 w 5811391"/>
              <a:gd name="connsiteY1" fmla="*/ 0 h 12889432"/>
              <a:gd name="connsiteX2" fmla="*/ 5288032 w 5811391"/>
              <a:gd name="connsiteY2" fmla="*/ 0 h 12889432"/>
              <a:gd name="connsiteX3" fmla="*/ 5744092 w 5811391"/>
              <a:gd name="connsiteY3" fmla="*/ 456060 h 12889432"/>
              <a:gd name="connsiteX4" fmla="*/ 5804691 w 5811391"/>
              <a:gd name="connsiteY4" fmla="*/ 6039494 h 12889432"/>
              <a:gd name="connsiteX5" fmla="*/ 5744092 w 5811391"/>
              <a:gd name="connsiteY5" fmla="*/ 12433372 h 12889432"/>
              <a:gd name="connsiteX6" fmla="*/ 5288032 w 5811391"/>
              <a:gd name="connsiteY6" fmla="*/ 12889432 h 12889432"/>
              <a:gd name="connsiteX7" fmla="*/ 3463848 w 5811391"/>
              <a:gd name="connsiteY7" fmla="*/ 12889432 h 12889432"/>
              <a:gd name="connsiteX8" fmla="*/ 74088 w 5811391"/>
              <a:gd name="connsiteY8" fmla="*/ 12566722 h 12889432"/>
              <a:gd name="connsiteX9" fmla="*/ 32541 w 5811391"/>
              <a:gd name="connsiteY9" fmla="*/ 5734694 h 12889432"/>
              <a:gd name="connsiteX10" fmla="*/ 2985290 w 5811391"/>
              <a:gd name="connsiteY10" fmla="*/ 5734694 h 12889432"/>
              <a:gd name="connsiteX11" fmla="*/ 3007788 w 5811391"/>
              <a:gd name="connsiteY11" fmla="*/ 456060 h 12889432"/>
              <a:gd name="connsiteX0" fmla="*/ 3007788 w 5777041"/>
              <a:gd name="connsiteY0" fmla="*/ 456060 h 12889432"/>
              <a:gd name="connsiteX1" fmla="*/ 3463848 w 5777041"/>
              <a:gd name="connsiteY1" fmla="*/ 0 h 12889432"/>
              <a:gd name="connsiteX2" fmla="*/ 5288032 w 5777041"/>
              <a:gd name="connsiteY2" fmla="*/ 0 h 12889432"/>
              <a:gd name="connsiteX3" fmla="*/ 5744092 w 5777041"/>
              <a:gd name="connsiteY3" fmla="*/ 456060 h 12889432"/>
              <a:gd name="connsiteX4" fmla="*/ 5766591 w 5777041"/>
              <a:gd name="connsiteY4" fmla="*/ 6020444 h 12889432"/>
              <a:gd name="connsiteX5" fmla="*/ 5744092 w 5777041"/>
              <a:gd name="connsiteY5" fmla="*/ 12433372 h 12889432"/>
              <a:gd name="connsiteX6" fmla="*/ 5288032 w 5777041"/>
              <a:gd name="connsiteY6" fmla="*/ 12889432 h 12889432"/>
              <a:gd name="connsiteX7" fmla="*/ 3463848 w 5777041"/>
              <a:gd name="connsiteY7" fmla="*/ 12889432 h 12889432"/>
              <a:gd name="connsiteX8" fmla="*/ 74088 w 5777041"/>
              <a:gd name="connsiteY8" fmla="*/ 12566722 h 12889432"/>
              <a:gd name="connsiteX9" fmla="*/ 32541 w 5777041"/>
              <a:gd name="connsiteY9" fmla="*/ 5734694 h 12889432"/>
              <a:gd name="connsiteX10" fmla="*/ 2985290 w 5777041"/>
              <a:gd name="connsiteY10" fmla="*/ 5734694 h 12889432"/>
              <a:gd name="connsiteX11" fmla="*/ 3007788 w 5777041"/>
              <a:gd name="connsiteY11" fmla="*/ 456060 h 12889432"/>
              <a:gd name="connsiteX0" fmla="*/ 3007788 w 8700294"/>
              <a:gd name="connsiteY0" fmla="*/ 456060 h 12889432"/>
              <a:gd name="connsiteX1" fmla="*/ 3463848 w 8700294"/>
              <a:gd name="connsiteY1" fmla="*/ 0 h 12889432"/>
              <a:gd name="connsiteX2" fmla="*/ 5288032 w 8700294"/>
              <a:gd name="connsiteY2" fmla="*/ 0 h 12889432"/>
              <a:gd name="connsiteX3" fmla="*/ 5744092 w 8700294"/>
              <a:gd name="connsiteY3" fmla="*/ 456060 h 12889432"/>
              <a:gd name="connsiteX4" fmla="*/ 5766591 w 8700294"/>
              <a:gd name="connsiteY4" fmla="*/ 6020444 h 12889432"/>
              <a:gd name="connsiteX5" fmla="*/ 8700291 w 8700294"/>
              <a:gd name="connsiteY5" fmla="*/ 5925194 h 12889432"/>
              <a:gd name="connsiteX6" fmla="*/ 5744092 w 8700294"/>
              <a:gd name="connsiteY6" fmla="*/ 12433372 h 12889432"/>
              <a:gd name="connsiteX7" fmla="*/ 5288032 w 8700294"/>
              <a:gd name="connsiteY7" fmla="*/ 12889432 h 12889432"/>
              <a:gd name="connsiteX8" fmla="*/ 3463848 w 8700294"/>
              <a:gd name="connsiteY8" fmla="*/ 12889432 h 12889432"/>
              <a:gd name="connsiteX9" fmla="*/ 74088 w 8700294"/>
              <a:gd name="connsiteY9" fmla="*/ 12566722 h 12889432"/>
              <a:gd name="connsiteX10" fmla="*/ 32541 w 8700294"/>
              <a:gd name="connsiteY10" fmla="*/ 5734694 h 12889432"/>
              <a:gd name="connsiteX11" fmla="*/ 2985290 w 8700294"/>
              <a:gd name="connsiteY11" fmla="*/ 5734694 h 12889432"/>
              <a:gd name="connsiteX12" fmla="*/ 3007788 w 8700294"/>
              <a:gd name="connsiteY12" fmla="*/ 456060 h 12889432"/>
              <a:gd name="connsiteX0" fmla="*/ 3007788 w 8700294"/>
              <a:gd name="connsiteY0" fmla="*/ 456060 h 12889432"/>
              <a:gd name="connsiteX1" fmla="*/ 3463848 w 8700294"/>
              <a:gd name="connsiteY1" fmla="*/ 0 h 12889432"/>
              <a:gd name="connsiteX2" fmla="*/ 5288032 w 8700294"/>
              <a:gd name="connsiteY2" fmla="*/ 0 h 12889432"/>
              <a:gd name="connsiteX3" fmla="*/ 5744092 w 8700294"/>
              <a:gd name="connsiteY3" fmla="*/ 456060 h 12889432"/>
              <a:gd name="connsiteX4" fmla="*/ 5766591 w 8700294"/>
              <a:gd name="connsiteY4" fmla="*/ 5296544 h 12889432"/>
              <a:gd name="connsiteX5" fmla="*/ 8700291 w 8700294"/>
              <a:gd name="connsiteY5" fmla="*/ 5925194 h 12889432"/>
              <a:gd name="connsiteX6" fmla="*/ 5744092 w 8700294"/>
              <a:gd name="connsiteY6" fmla="*/ 12433372 h 12889432"/>
              <a:gd name="connsiteX7" fmla="*/ 5288032 w 8700294"/>
              <a:gd name="connsiteY7" fmla="*/ 12889432 h 12889432"/>
              <a:gd name="connsiteX8" fmla="*/ 3463848 w 8700294"/>
              <a:gd name="connsiteY8" fmla="*/ 12889432 h 12889432"/>
              <a:gd name="connsiteX9" fmla="*/ 74088 w 8700294"/>
              <a:gd name="connsiteY9" fmla="*/ 12566722 h 12889432"/>
              <a:gd name="connsiteX10" fmla="*/ 32541 w 8700294"/>
              <a:gd name="connsiteY10" fmla="*/ 5734694 h 12889432"/>
              <a:gd name="connsiteX11" fmla="*/ 2985290 w 8700294"/>
              <a:gd name="connsiteY11" fmla="*/ 5734694 h 12889432"/>
              <a:gd name="connsiteX12" fmla="*/ 3007788 w 8700294"/>
              <a:gd name="connsiteY12" fmla="*/ 456060 h 12889432"/>
              <a:gd name="connsiteX0" fmla="*/ 3007788 w 8720461"/>
              <a:gd name="connsiteY0" fmla="*/ 456060 h 13031276"/>
              <a:gd name="connsiteX1" fmla="*/ 3463848 w 8720461"/>
              <a:gd name="connsiteY1" fmla="*/ 0 h 13031276"/>
              <a:gd name="connsiteX2" fmla="*/ 5288032 w 8720461"/>
              <a:gd name="connsiteY2" fmla="*/ 0 h 13031276"/>
              <a:gd name="connsiteX3" fmla="*/ 5744092 w 8720461"/>
              <a:gd name="connsiteY3" fmla="*/ 456060 h 13031276"/>
              <a:gd name="connsiteX4" fmla="*/ 5766591 w 8720461"/>
              <a:gd name="connsiteY4" fmla="*/ 5296544 h 13031276"/>
              <a:gd name="connsiteX5" fmla="*/ 8700291 w 8720461"/>
              <a:gd name="connsiteY5" fmla="*/ 5925194 h 13031276"/>
              <a:gd name="connsiteX6" fmla="*/ 8677792 w 8720461"/>
              <a:gd name="connsiteY6" fmla="*/ 12928672 h 13031276"/>
              <a:gd name="connsiteX7" fmla="*/ 5288032 w 8720461"/>
              <a:gd name="connsiteY7" fmla="*/ 12889432 h 13031276"/>
              <a:gd name="connsiteX8" fmla="*/ 3463848 w 8720461"/>
              <a:gd name="connsiteY8" fmla="*/ 12889432 h 13031276"/>
              <a:gd name="connsiteX9" fmla="*/ 74088 w 8720461"/>
              <a:gd name="connsiteY9" fmla="*/ 12566722 h 13031276"/>
              <a:gd name="connsiteX10" fmla="*/ 32541 w 8720461"/>
              <a:gd name="connsiteY10" fmla="*/ 5734694 h 13031276"/>
              <a:gd name="connsiteX11" fmla="*/ 2985290 w 8720461"/>
              <a:gd name="connsiteY11" fmla="*/ 5734694 h 13031276"/>
              <a:gd name="connsiteX12" fmla="*/ 3007788 w 8720461"/>
              <a:gd name="connsiteY12" fmla="*/ 456060 h 13031276"/>
              <a:gd name="connsiteX0" fmla="*/ 3007788 w 8720461"/>
              <a:gd name="connsiteY0" fmla="*/ 456060 h 13031276"/>
              <a:gd name="connsiteX1" fmla="*/ 3463848 w 8720461"/>
              <a:gd name="connsiteY1" fmla="*/ 0 h 13031276"/>
              <a:gd name="connsiteX2" fmla="*/ 5288032 w 8720461"/>
              <a:gd name="connsiteY2" fmla="*/ 0 h 13031276"/>
              <a:gd name="connsiteX3" fmla="*/ 5744092 w 8720461"/>
              <a:gd name="connsiteY3" fmla="*/ 456060 h 13031276"/>
              <a:gd name="connsiteX4" fmla="*/ 5766591 w 8720461"/>
              <a:gd name="connsiteY4" fmla="*/ 5296544 h 13031276"/>
              <a:gd name="connsiteX5" fmla="*/ 8700291 w 8720461"/>
              <a:gd name="connsiteY5" fmla="*/ 5925194 h 13031276"/>
              <a:gd name="connsiteX6" fmla="*/ 8677792 w 8720461"/>
              <a:gd name="connsiteY6" fmla="*/ 12928672 h 13031276"/>
              <a:gd name="connsiteX7" fmla="*/ 5288032 w 8720461"/>
              <a:gd name="connsiteY7" fmla="*/ 12889432 h 13031276"/>
              <a:gd name="connsiteX8" fmla="*/ 3463848 w 8720461"/>
              <a:gd name="connsiteY8" fmla="*/ 12889432 h 13031276"/>
              <a:gd name="connsiteX9" fmla="*/ 74088 w 8720461"/>
              <a:gd name="connsiteY9" fmla="*/ 12566722 h 13031276"/>
              <a:gd name="connsiteX10" fmla="*/ 32541 w 8720461"/>
              <a:gd name="connsiteY10" fmla="*/ 5734694 h 13031276"/>
              <a:gd name="connsiteX11" fmla="*/ 3004340 w 8720461"/>
              <a:gd name="connsiteY11" fmla="*/ 5010794 h 13031276"/>
              <a:gd name="connsiteX12" fmla="*/ 3007788 w 8720461"/>
              <a:gd name="connsiteY12" fmla="*/ 456060 h 130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20461" h="13031276">
                <a:moveTo>
                  <a:pt x="3007788" y="456060"/>
                </a:moveTo>
                <a:cubicBezTo>
                  <a:pt x="3007788" y="204185"/>
                  <a:pt x="3211973" y="0"/>
                  <a:pt x="3463848" y="0"/>
                </a:cubicBezTo>
                <a:lnTo>
                  <a:pt x="5288032" y="0"/>
                </a:lnTo>
                <a:cubicBezTo>
                  <a:pt x="5539907" y="0"/>
                  <a:pt x="5744092" y="204185"/>
                  <a:pt x="5744092" y="456060"/>
                </a:cubicBezTo>
                <a:cubicBezTo>
                  <a:pt x="5745242" y="2336255"/>
                  <a:pt x="5765441" y="3416349"/>
                  <a:pt x="5766591" y="5296544"/>
                </a:cubicBezTo>
                <a:cubicBezTo>
                  <a:pt x="5773516" y="6433491"/>
                  <a:pt x="8704041" y="4856373"/>
                  <a:pt x="8700291" y="5925194"/>
                </a:cubicBezTo>
                <a:cubicBezTo>
                  <a:pt x="8696541" y="6994015"/>
                  <a:pt x="8760727" y="11993391"/>
                  <a:pt x="8677792" y="12928672"/>
                </a:cubicBezTo>
                <a:cubicBezTo>
                  <a:pt x="8677792" y="13180547"/>
                  <a:pt x="5539907" y="12889432"/>
                  <a:pt x="5288032" y="12889432"/>
                </a:cubicBezTo>
                <a:lnTo>
                  <a:pt x="3463848" y="12889432"/>
                </a:lnTo>
                <a:cubicBezTo>
                  <a:pt x="3211973" y="12889432"/>
                  <a:pt x="74088" y="12818597"/>
                  <a:pt x="74088" y="12566722"/>
                </a:cubicBezTo>
                <a:cubicBezTo>
                  <a:pt x="-65996" y="11634616"/>
                  <a:pt x="36291" y="6851140"/>
                  <a:pt x="32541" y="5734694"/>
                </a:cubicBezTo>
                <a:cubicBezTo>
                  <a:pt x="28791" y="4618248"/>
                  <a:pt x="2940266" y="6150916"/>
                  <a:pt x="3004340" y="5010794"/>
                </a:cubicBezTo>
                <a:cubicBezTo>
                  <a:pt x="3024539" y="3282999"/>
                  <a:pt x="3006639" y="2164805"/>
                  <a:pt x="3007788" y="456060"/>
                </a:cubicBezTo>
                <a:close/>
              </a:path>
            </a:pathLst>
          </a:custGeom>
          <a:solidFill>
            <a:srgbClr val="00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6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endParaRPr lang="th-TH" sz="60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องค์กรกระจายอำนาจ</a:t>
            </a:r>
          </a:p>
          <a:p>
            <a:pPr algn="ctr"/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6768" y="855871"/>
            <a:ext cx="727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None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   -------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เทศบัญญัติ   </a:t>
            </a:r>
          </a:p>
          <a:p>
            <a:pPr>
              <a:buFont typeface="Arial" pitchFamily="34" charset="0"/>
              <a:buNone/>
            </a:pP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อบจ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       -------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ข้อบัญญัติ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จังหวัด</a:t>
            </a:r>
          </a:p>
          <a:p>
            <a:pPr>
              <a:buFont typeface="Arial" pitchFamily="34" charset="0"/>
              <a:buNone/>
            </a:pP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อบต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       -------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ข้อบัญญัติองค์การบริหารส่วนตำบล </a:t>
            </a:r>
          </a:p>
          <a:p>
            <a:pPr>
              <a:buFont typeface="Arial" pitchFamily="34" charset="0"/>
              <a:buNone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กทม. 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      -------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ข้อบัญญัติ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กรุงเทพมหานคร </a:t>
            </a:r>
          </a:p>
          <a:p>
            <a:pPr>
              <a:buFont typeface="Arial" pitchFamily="34" charset="0"/>
              <a:buNone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เมืองพัทยา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------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ข้อบัญญัติ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เมืองพัทยา</a:t>
            </a:r>
          </a:p>
          <a:p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299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 algn="ctr">
              <a:buNone/>
            </a:pP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6120479" y="-5067944"/>
            <a:ext cx="2736000" cy="12889432"/>
          </a:xfrm>
          <a:prstGeom prst="roundRect">
            <a:avLst/>
          </a:prstGeom>
          <a:solidFill>
            <a:srgbClr val="9900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>
                <a:latin typeface="TH SarabunPSK" pitchFamily="34" charset="-34"/>
                <a:cs typeface="TH SarabunPSK" pitchFamily="34" charset="-34"/>
              </a:rPr>
              <a:t>3. </a:t>
            </a:r>
            <a:endParaRPr lang="th-TH" sz="6000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องค์กรอิสระตาม </a:t>
            </a:r>
            <a:r>
              <a:rPr lang="th-TH" sz="4000" dirty="0" err="1"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algn="ctr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196060" y="-7804248"/>
            <a:ext cx="8720461" cy="13321480"/>
          </a:xfrm>
          <a:custGeom>
            <a:avLst/>
            <a:gdLst>
              <a:gd name="connsiteX0" fmla="*/ 0 w 2736304"/>
              <a:gd name="connsiteY0" fmla="*/ 456060 h 12889432"/>
              <a:gd name="connsiteX1" fmla="*/ 456060 w 2736304"/>
              <a:gd name="connsiteY1" fmla="*/ 0 h 12889432"/>
              <a:gd name="connsiteX2" fmla="*/ 2280244 w 2736304"/>
              <a:gd name="connsiteY2" fmla="*/ 0 h 12889432"/>
              <a:gd name="connsiteX3" fmla="*/ 2736304 w 2736304"/>
              <a:gd name="connsiteY3" fmla="*/ 456060 h 12889432"/>
              <a:gd name="connsiteX4" fmla="*/ 2736304 w 2736304"/>
              <a:gd name="connsiteY4" fmla="*/ 12433372 h 12889432"/>
              <a:gd name="connsiteX5" fmla="*/ 2280244 w 2736304"/>
              <a:gd name="connsiteY5" fmla="*/ 12889432 h 12889432"/>
              <a:gd name="connsiteX6" fmla="*/ 456060 w 2736304"/>
              <a:gd name="connsiteY6" fmla="*/ 12889432 h 12889432"/>
              <a:gd name="connsiteX7" fmla="*/ 0 w 2736304"/>
              <a:gd name="connsiteY7" fmla="*/ 12433372 h 12889432"/>
              <a:gd name="connsiteX8" fmla="*/ 0 w 2736304"/>
              <a:gd name="connsiteY8" fmla="*/ 456060 h 12889432"/>
              <a:gd name="connsiteX0" fmla="*/ 22498 w 2758802"/>
              <a:gd name="connsiteY0" fmla="*/ 456060 h 12889432"/>
              <a:gd name="connsiteX1" fmla="*/ 478558 w 2758802"/>
              <a:gd name="connsiteY1" fmla="*/ 0 h 12889432"/>
              <a:gd name="connsiteX2" fmla="*/ 2302742 w 2758802"/>
              <a:gd name="connsiteY2" fmla="*/ 0 h 12889432"/>
              <a:gd name="connsiteX3" fmla="*/ 2758802 w 2758802"/>
              <a:gd name="connsiteY3" fmla="*/ 456060 h 12889432"/>
              <a:gd name="connsiteX4" fmla="*/ 2758802 w 2758802"/>
              <a:gd name="connsiteY4" fmla="*/ 12433372 h 12889432"/>
              <a:gd name="connsiteX5" fmla="*/ 2302742 w 2758802"/>
              <a:gd name="connsiteY5" fmla="*/ 12889432 h 12889432"/>
              <a:gd name="connsiteX6" fmla="*/ 478558 w 2758802"/>
              <a:gd name="connsiteY6" fmla="*/ 12889432 h 12889432"/>
              <a:gd name="connsiteX7" fmla="*/ 22498 w 2758802"/>
              <a:gd name="connsiteY7" fmla="*/ 12433372 h 12889432"/>
              <a:gd name="connsiteX8" fmla="*/ 0 w 2758802"/>
              <a:gd name="connsiteY8" fmla="*/ 5734694 h 12889432"/>
              <a:gd name="connsiteX9" fmla="*/ 22498 w 2758802"/>
              <a:gd name="connsiteY9" fmla="*/ 456060 h 12889432"/>
              <a:gd name="connsiteX0" fmla="*/ 22498 w 2758802"/>
              <a:gd name="connsiteY0" fmla="*/ 456060 h 12889432"/>
              <a:gd name="connsiteX1" fmla="*/ 478558 w 2758802"/>
              <a:gd name="connsiteY1" fmla="*/ 0 h 12889432"/>
              <a:gd name="connsiteX2" fmla="*/ 2302742 w 2758802"/>
              <a:gd name="connsiteY2" fmla="*/ 0 h 12889432"/>
              <a:gd name="connsiteX3" fmla="*/ 2758802 w 2758802"/>
              <a:gd name="connsiteY3" fmla="*/ 456060 h 12889432"/>
              <a:gd name="connsiteX4" fmla="*/ 2758802 w 2758802"/>
              <a:gd name="connsiteY4" fmla="*/ 12433372 h 12889432"/>
              <a:gd name="connsiteX5" fmla="*/ 2302742 w 2758802"/>
              <a:gd name="connsiteY5" fmla="*/ 12889432 h 12889432"/>
              <a:gd name="connsiteX6" fmla="*/ 478558 w 2758802"/>
              <a:gd name="connsiteY6" fmla="*/ 12889432 h 12889432"/>
              <a:gd name="connsiteX7" fmla="*/ 22498 w 2758802"/>
              <a:gd name="connsiteY7" fmla="*/ 12433372 h 12889432"/>
              <a:gd name="connsiteX8" fmla="*/ 0 w 2758802"/>
              <a:gd name="connsiteY8" fmla="*/ 5734694 h 12889432"/>
              <a:gd name="connsiteX9" fmla="*/ 22498 w 2758802"/>
              <a:gd name="connsiteY9" fmla="*/ 456060 h 12889432"/>
              <a:gd name="connsiteX0" fmla="*/ 372095 w 3108399"/>
              <a:gd name="connsiteY0" fmla="*/ 456060 h 12889432"/>
              <a:gd name="connsiteX1" fmla="*/ 828155 w 3108399"/>
              <a:gd name="connsiteY1" fmla="*/ 0 h 12889432"/>
              <a:gd name="connsiteX2" fmla="*/ 2652339 w 3108399"/>
              <a:gd name="connsiteY2" fmla="*/ 0 h 12889432"/>
              <a:gd name="connsiteX3" fmla="*/ 3108399 w 3108399"/>
              <a:gd name="connsiteY3" fmla="*/ 456060 h 12889432"/>
              <a:gd name="connsiteX4" fmla="*/ 3108399 w 3108399"/>
              <a:gd name="connsiteY4" fmla="*/ 12433372 h 12889432"/>
              <a:gd name="connsiteX5" fmla="*/ 2652339 w 3108399"/>
              <a:gd name="connsiteY5" fmla="*/ 12889432 h 12889432"/>
              <a:gd name="connsiteX6" fmla="*/ 828155 w 3108399"/>
              <a:gd name="connsiteY6" fmla="*/ 12889432 h 12889432"/>
              <a:gd name="connsiteX7" fmla="*/ 372095 w 3108399"/>
              <a:gd name="connsiteY7" fmla="*/ 12433372 h 12889432"/>
              <a:gd name="connsiteX8" fmla="*/ 349597 w 3108399"/>
              <a:gd name="connsiteY8" fmla="*/ 5734694 h 12889432"/>
              <a:gd name="connsiteX9" fmla="*/ 372095 w 3108399"/>
              <a:gd name="connsiteY9" fmla="*/ 456060 h 12889432"/>
              <a:gd name="connsiteX0" fmla="*/ 2975250 w 5711554"/>
              <a:gd name="connsiteY0" fmla="*/ 456060 h 12889432"/>
              <a:gd name="connsiteX1" fmla="*/ 3431310 w 5711554"/>
              <a:gd name="connsiteY1" fmla="*/ 0 h 12889432"/>
              <a:gd name="connsiteX2" fmla="*/ 5255494 w 5711554"/>
              <a:gd name="connsiteY2" fmla="*/ 0 h 12889432"/>
              <a:gd name="connsiteX3" fmla="*/ 5711554 w 5711554"/>
              <a:gd name="connsiteY3" fmla="*/ 456060 h 12889432"/>
              <a:gd name="connsiteX4" fmla="*/ 5711554 w 5711554"/>
              <a:gd name="connsiteY4" fmla="*/ 12433372 h 12889432"/>
              <a:gd name="connsiteX5" fmla="*/ 5255494 w 5711554"/>
              <a:gd name="connsiteY5" fmla="*/ 12889432 h 12889432"/>
              <a:gd name="connsiteX6" fmla="*/ 3431310 w 5711554"/>
              <a:gd name="connsiteY6" fmla="*/ 12889432 h 12889432"/>
              <a:gd name="connsiteX7" fmla="*/ 2975250 w 5711554"/>
              <a:gd name="connsiteY7" fmla="*/ 12433372 h 12889432"/>
              <a:gd name="connsiteX8" fmla="*/ 3 w 5711554"/>
              <a:gd name="connsiteY8" fmla="*/ 5734694 h 12889432"/>
              <a:gd name="connsiteX9" fmla="*/ 2952752 w 5711554"/>
              <a:gd name="connsiteY9" fmla="*/ 5734694 h 12889432"/>
              <a:gd name="connsiteX10" fmla="*/ 2975250 w 5711554"/>
              <a:gd name="connsiteY10" fmla="*/ 456060 h 12889432"/>
              <a:gd name="connsiteX0" fmla="*/ 3007788 w 5744092"/>
              <a:gd name="connsiteY0" fmla="*/ 456060 h 12889432"/>
              <a:gd name="connsiteX1" fmla="*/ 3463848 w 5744092"/>
              <a:gd name="connsiteY1" fmla="*/ 0 h 12889432"/>
              <a:gd name="connsiteX2" fmla="*/ 5288032 w 5744092"/>
              <a:gd name="connsiteY2" fmla="*/ 0 h 12889432"/>
              <a:gd name="connsiteX3" fmla="*/ 5744092 w 5744092"/>
              <a:gd name="connsiteY3" fmla="*/ 456060 h 12889432"/>
              <a:gd name="connsiteX4" fmla="*/ 5744092 w 5744092"/>
              <a:gd name="connsiteY4" fmla="*/ 12433372 h 12889432"/>
              <a:gd name="connsiteX5" fmla="*/ 5288032 w 5744092"/>
              <a:gd name="connsiteY5" fmla="*/ 12889432 h 12889432"/>
              <a:gd name="connsiteX6" fmla="*/ 3463848 w 5744092"/>
              <a:gd name="connsiteY6" fmla="*/ 12889432 h 12889432"/>
              <a:gd name="connsiteX7" fmla="*/ 74088 w 5744092"/>
              <a:gd name="connsiteY7" fmla="*/ 12566722 h 12889432"/>
              <a:gd name="connsiteX8" fmla="*/ 32541 w 5744092"/>
              <a:gd name="connsiteY8" fmla="*/ 5734694 h 12889432"/>
              <a:gd name="connsiteX9" fmla="*/ 2985290 w 5744092"/>
              <a:gd name="connsiteY9" fmla="*/ 5734694 h 12889432"/>
              <a:gd name="connsiteX10" fmla="*/ 3007788 w 5744092"/>
              <a:gd name="connsiteY10" fmla="*/ 456060 h 12889432"/>
              <a:gd name="connsiteX0" fmla="*/ 3007788 w 5766591"/>
              <a:gd name="connsiteY0" fmla="*/ 456060 h 12889432"/>
              <a:gd name="connsiteX1" fmla="*/ 3463848 w 5766591"/>
              <a:gd name="connsiteY1" fmla="*/ 0 h 12889432"/>
              <a:gd name="connsiteX2" fmla="*/ 5288032 w 5766591"/>
              <a:gd name="connsiteY2" fmla="*/ 0 h 12889432"/>
              <a:gd name="connsiteX3" fmla="*/ 5744092 w 5766591"/>
              <a:gd name="connsiteY3" fmla="*/ 456060 h 12889432"/>
              <a:gd name="connsiteX4" fmla="*/ 5766591 w 5766591"/>
              <a:gd name="connsiteY4" fmla="*/ 6077594 h 12889432"/>
              <a:gd name="connsiteX5" fmla="*/ 5744092 w 5766591"/>
              <a:gd name="connsiteY5" fmla="*/ 12433372 h 12889432"/>
              <a:gd name="connsiteX6" fmla="*/ 5288032 w 5766591"/>
              <a:gd name="connsiteY6" fmla="*/ 12889432 h 12889432"/>
              <a:gd name="connsiteX7" fmla="*/ 3463848 w 5766591"/>
              <a:gd name="connsiteY7" fmla="*/ 12889432 h 12889432"/>
              <a:gd name="connsiteX8" fmla="*/ 74088 w 5766591"/>
              <a:gd name="connsiteY8" fmla="*/ 12566722 h 12889432"/>
              <a:gd name="connsiteX9" fmla="*/ 32541 w 5766591"/>
              <a:gd name="connsiteY9" fmla="*/ 5734694 h 12889432"/>
              <a:gd name="connsiteX10" fmla="*/ 2985290 w 5766591"/>
              <a:gd name="connsiteY10" fmla="*/ 5734694 h 12889432"/>
              <a:gd name="connsiteX11" fmla="*/ 3007788 w 5766591"/>
              <a:gd name="connsiteY11" fmla="*/ 456060 h 12889432"/>
              <a:gd name="connsiteX0" fmla="*/ 3007788 w 5777041"/>
              <a:gd name="connsiteY0" fmla="*/ 456060 h 12889432"/>
              <a:gd name="connsiteX1" fmla="*/ 3463848 w 5777041"/>
              <a:gd name="connsiteY1" fmla="*/ 0 h 12889432"/>
              <a:gd name="connsiteX2" fmla="*/ 5288032 w 5777041"/>
              <a:gd name="connsiteY2" fmla="*/ 0 h 12889432"/>
              <a:gd name="connsiteX3" fmla="*/ 5744092 w 5777041"/>
              <a:gd name="connsiteY3" fmla="*/ 456060 h 12889432"/>
              <a:gd name="connsiteX4" fmla="*/ 5766591 w 5777041"/>
              <a:gd name="connsiteY4" fmla="*/ 6077594 h 12889432"/>
              <a:gd name="connsiteX5" fmla="*/ 5744092 w 5777041"/>
              <a:gd name="connsiteY5" fmla="*/ 12433372 h 12889432"/>
              <a:gd name="connsiteX6" fmla="*/ 5288032 w 5777041"/>
              <a:gd name="connsiteY6" fmla="*/ 12889432 h 12889432"/>
              <a:gd name="connsiteX7" fmla="*/ 3463848 w 5777041"/>
              <a:gd name="connsiteY7" fmla="*/ 12889432 h 12889432"/>
              <a:gd name="connsiteX8" fmla="*/ 74088 w 5777041"/>
              <a:gd name="connsiteY8" fmla="*/ 12566722 h 12889432"/>
              <a:gd name="connsiteX9" fmla="*/ 32541 w 5777041"/>
              <a:gd name="connsiteY9" fmla="*/ 5734694 h 12889432"/>
              <a:gd name="connsiteX10" fmla="*/ 2985290 w 5777041"/>
              <a:gd name="connsiteY10" fmla="*/ 5734694 h 12889432"/>
              <a:gd name="connsiteX11" fmla="*/ 3007788 w 5777041"/>
              <a:gd name="connsiteY11" fmla="*/ 456060 h 12889432"/>
              <a:gd name="connsiteX0" fmla="*/ 3007788 w 5811391"/>
              <a:gd name="connsiteY0" fmla="*/ 456060 h 12889432"/>
              <a:gd name="connsiteX1" fmla="*/ 3463848 w 5811391"/>
              <a:gd name="connsiteY1" fmla="*/ 0 h 12889432"/>
              <a:gd name="connsiteX2" fmla="*/ 5288032 w 5811391"/>
              <a:gd name="connsiteY2" fmla="*/ 0 h 12889432"/>
              <a:gd name="connsiteX3" fmla="*/ 5744092 w 5811391"/>
              <a:gd name="connsiteY3" fmla="*/ 456060 h 12889432"/>
              <a:gd name="connsiteX4" fmla="*/ 5804691 w 5811391"/>
              <a:gd name="connsiteY4" fmla="*/ 6039494 h 12889432"/>
              <a:gd name="connsiteX5" fmla="*/ 5744092 w 5811391"/>
              <a:gd name="connsiteY5" fmla="*/ 12433372 h 12889432"/>
              <a:gd name="connsiteX6" fmla="*/ 5288032 w 5811391"/>
              <a:gd name="connsiteY6" fmla="*/ 12889432 h 12889432"/>
              <a:gd name="connsiteX7" fmla="*/ 3463848 w 5811391"/>
              <a:gd name="connsiteY7" fmla="*/ 12889432 h 12889432"/>
              <a:gd name="connsiteX8" fmla="*/ 74088 w 5811391"/>
              <a:gd name="connsiteY8" fmla="*/ 12566722 h 12889432"/>
              <a:gd name="connsiteX9" fmla="*/ 32541 w 5811391"/>
              <a:gd name="connsiteY9" fmla="*/ 5734694 h 12889432"/>
              <a:gd name="connsiteX10" fmla="*/ 2985290 w 5811391"/>
              <a:gd name="connsiteY10" fmla="*/ 5734694 h 12889432"/>
              <a:gd name="connsiteX11" fmla="*/ 3007788 w 5811391"/>
              <a:gd name="connsiteY11" fmla="*/ 456060 h 12889432"/>
              <a:gd name="connsiteX0" fmla="*/ 3007788 w 5777041"/>
              <a:gd name="connsiteY0" fmla="*/ 456060 h 12889432"/>
              <a:gd name="connsiteX1" fmla="*/ 3463848 w 5777041"/>
              <a:gd name="connsiteY1" fmla="*/ 0 h 12889432"/>
              <a:gd name="connsiteX2" fmla="*/ 5288032 w 5777041"/>
              <a:gd name="connsiteY2" fmla="*/ 0 h 12889432"/>
              <a:gd name="connsiteX3" fmla="*/ 5744092 w 5777041"/>
              <a:gd name="connsiteY3" fmla="*/ 456060 h 12889432"/>
              <a:gd name="connsiteX4" fmla="*/ 5766591 w 5777041"/>
              <a:gd name="connsiteY4" fmla="*/ 6020444 h 12889432"/>
              <a:gd name="connsiteX5" fmla="*/ 5744092 w 5777041"/>
              <a:gd name="connsiteY5" fmla="*/ 12433372 h 12889432"/>
              <a:gd name="connsiteX6" fmla="*/ 5288032 w 5777041"/>
              <a:gd name="connsiteY6" fmla="*/ 12889432 h 12889432"/>
              <a:gd name="connsiteX7" fmla="*/ 3463848 w 5777041"/>
              <a:gd name="connsiteY7" fmla="*/ 12889432 h 12889432"/>
              <a:gd name="connsiteX8" fmla="*/ 74088 w 5777041"/>
              <a:gd name="connsiteY8" fmla="*/ 12566722 h 12889432"/>
              <a:gd name="connsiteX9" fmla="*/ 32541 w 5777041"/>
              <a:gd name="connsiteY9" fmla="*/ 5734694 h 12889432"/>
              <a:gd name="connsiteX10" fmla="*/ 2985290 w 5777041"/>
              <a:gd name="connsiteY10" fmla="*/ 5734694 h 12889432"/>
              <a:gd name="connsiteX11" fmla="*/ 3007788 w 5777041"/>
              <a:gd name="connsiteY11" fmla="*/ 456060 h 12889432"/>
              <a:gd name="connsiteX0" fmla="*/ 3007788 w 8700294"/>
              <a:gd name="connsiteY0" fmla="*/ 456060 h 12889432"/>
              <a:gd name="connsiteX1" fmla="*/ 3463848 w 8700294"/>
              <a:gd name="connsiteY1" fmla="*/ 0 h 12889432"/>
              <a:gd name="connsiteX2" fmla="*/ 5288032 w 8700294"/>
              <a:gd name="connsiteY2" fmla="*/ 0 h 12889432"/>
              <a:gd name="connsiteX3" fmla="*/ 5744092 w 8700294"/>
              <a:gd name="connsiteY3" fmla="*/ 456060 h 12889432"/>
              <a:gd name="connsiteX4" fmla="*/ 5766591 w 8700294"/>
              <a:gd name="connsiteY4" fmla="*/ 6020444 h 12889432"/>
              <a:gd name="connsiteX5" fmla="*/ 8700291 w 8700294"/>
              <a:gd name="connsiteY5" fmla="*/ 5925194 h 12889432"/>
              <a:gd name="connsiteX6" fmla="*/ 5744092 w 8700294"/>
              <a:gd name="connsiteY6" fmla="*/ 12433372 h 12889432"/>
              <a:gd name="connsiteX7" fmla="*/ 5288032 w 8700294"/>
              <a:gd name="connsiteY7" fmla="*/ 12889432 h 12889432"/>
              <a:gd name="connsiteX8" fmla="*/ 3463848 w 8700294"/>
              <a:gd name="connsiteY8" fmla="*/ 12889432 h 12889432"/>
              <a:gd name="connsiteX9" fmla="*/ 74088 w 8700294"/>
              <a:gd name="connsiteY9" fmla="*/ 12566722 h 12889432"/>
              <a:gd name="connsiteX10" fmla="*/ 32541 w 8700294"/>
              <a:gd name="connsiteY10" fmla="*/ 5734694 h 12889432"/>
              <a:gd name="connsiteX11" fmla="*/ 2985290 w 8700294"/>
              <a:gd name="connsiteY11" fmla="*/ 5734694 h 12889432"/>
              <a:gd name="connsiteX12" fmla="*/ 3007788 w 8700294"/>
              <a:gd name="connsiteY12" fmla="*/ 456060 h 12889432"/>
              <a:gd name="connsiteX0" fmla="*/ 3007788 w 8700294"/>
              <a:gd name="connsiteY0" fmla="*/ 456060 h 12889432"/>
              <a:gd name="connsiteX1" fmla="*/ 3463848 w 8700294"/>
              <a:gd name="connsiteY1" fmla="*/ 0 h 12889432"/>
              <a:gd name="connsiteX2" fmla="*/ 5288032 w 8700294"/>
              <a:gd name="connsiteY2" fmla="*/ 0 h 12889432"/>
              <a:gd name="connsiteX3" fmla="*/ 5744092 w 8700294"/>
              <a:gd name="connsiteY3" fmla="*/ 456060 h 12889432"/>
              <a:gd name="connsiteX4" fmla="*/ 5766591 w 8700294"/>
              <a:gd name="connsiteY4" fmla="*/ 5296544 h 12889432"/>
              <a:gd name="connsiteX5" fmla="*/ 8700291 w 8700294"/>
              <a:gd name="connsiteY5" fmla="*/ 5925194 h 12889432"/>
              <a:gd name="connsiteX6" fmla="*/ 5744092 w 8700294"/>
              <a:gd name="connsiteY6" fmla="*/ 12433372 h 12889432"/>
              <a:gd name="connsiteX7" fmla="*/ 5288032 w 8700294"/>
              <a:gd name="connsiteY7" fmla="*/ 12889432 h 12889432"/>
              <a:gd name="connsiteX8" fmla="*/ 3463848 w 8700294"/>
              <a:gd name="connsiteY8" fmla="*/ 12889432 h 12889432"/>
              <a:gd name="connsiteX9" fmla="*/ 74088 w 8700294"/>
              <a:gd name="connsiteY9" fmla="*/ 12566722 h 12889432"/>
              <a:gd name="connsiteX10" fmla="*/ 32541 w 8700294"/>
              <a:gd name="connsiteY10" fmla="*/ 5734694 h 12889432"/>
              <a:gd name="connsiteX11" fmla="*/ 2985290 w 8700294"/>
              <a:gd name="connsiteY11" fmla="*/ 5734694 h 12889432"/>
              <a:gd name="connsiteX12" fmla="*/ 3007788 w 8700294"/>
              <a:gd name="connsiteY12" fmla="*/ 456060 h 12889432"/>
              <a:gd name="connsiteX0" fmla="*/ 3007788 w 8720461"/>
              <a:gd name="connsiteY0" fmla="*/ 456060 h 13031276"/>
              <a:gd name="connsiteX1" fmla="*/ 3463848 w 8720461"/>
              <a:gd name="connsiteY1" fmla="*/ 0 h 13031276"/>
              <a:gd name="connsiteX2" fmla="*/ 5288032 w 8720461"/>
              <a:gd name="connsiteY2" fmla="*/ 0 h 13031276"/>
              <a:gd name="connsiteX3" fmla="*/ 5744092 w 8720461"/>
              <a:gd name="connsiteY3" fmla="*/ 456060 h 13031276"/>
              <a:gd name="connsiteX4" fmla="*/ 5766591 w 8720461"/>
              <a:gd name="connsiteY4" fmla="*/ 5296544 h 13031276"/>
              <a:gd name="connsiteX5" fmla="*/ 8700291 w 8720461"/>
              <a:gd name="connsiteY5" fmla="*/ 5925194 h 13031276"/>
              <a:gd name="connsiteX6" fmla="*/ 8677792 w 8720461"/>
              <a:gd name="connsiteY6" fmla="*/ 12928672 h 13031276"/>
              <a:gd name="connsiteX7" fmla="*/ 5288032 w 8720461"/>
              <a:gd name="connsiteY7" fmla="*/ 12889432 h 13031276"/>
              <a:gd name="connsiteX8" fmla="*/ 3463848 w 8720461"/>
              <a:gd name="connsiteY8" fmla="*/ 12889432 h 13031276"/>
              <a:gd name="connsiteX9" fmla="*/ 74088 w 8720461"/>
              <a:gd name="connsiteY9" fmla="*/ 12566722 h 13031276"/>
              <a:gd name="connsiteX10" fmla="*/ 32541 w 8720461"/>
              <a:gd name="connsiteY10" fmla="*/ 5734694 h 13031276"/>
              <a:gd name="connsiteX11" fmla="*/ 2985290 w 8720461"/>
              <a:gd name="connsiteY11" fmla="*/ 5734694 h 13031276"/>
              <a:gd name="connsiteX12" fmla="*/ 3007788 w 8720461"/>
              <a:gd name="connsiteY12" fmla="*/ 456060 h 13031276"/>
              <a:gd name="connsiteX0" fmla="*/ 3007788 w 8720461"/>
              <a:gd name="connsiteY0" fmla="*/ 456060 h 13031276"/>
              <a:gd name="connsiteX1" fmla="*/ 3463848 w 8720461"/>
              <a:gd name="connsiteY1" fmla="*/ 0 h 13031276"/>
              <a:gd name="connsiteX2" fmla="*/ 5288032 w 8720461"/>
              <a:gd name="connsiteY2" fmla="*/ 0 h 13031276"/>
              <a:gd name="connsiteX3" fmla="*/ 5744092 w 8720461"/>
              <a:gd name="connsiteY3" fmla="*/ 456060 h 13031276"/>
              <a:gd name="connsiteX4" fmla="*/ 5766591 w 8720461"/>
              <a:gd name="connsiteY4" fmla="*/ 5296544 h 13031276"/>
              <a:gd name="connsiteX5" fmla="*/ 8700291 w 8720461"/>
              <a:gd name="connsiteY5" fmla="*/ 5925194 h 13031276"/>
              <a:gd name="connsiteX6" fmla="*/ 8677792 w 8720461"/>
              <a:gd name="connsiteY6" fmla="*/ 12928672 h 13031276"/>
              <a:gd name="connsiteX7" fmla="*/ 5288032 w 8720461"/>
              <a:gd name="connsiteY7" fmla="*/ 12889432 h 13031276"/>
              <a:gd name="connsiteX8" fmla="*/ 3463848 w 8720461"/>
              <a:gd name="connsiteY8" fmla="*/ 12889432 h 13031276"/>
              <a:gd name="connsiteX9" fmla="*/ 74088 w 8720461"/>
              <a:gd name="connsiteY9" fmla="*/ 12566722 h 13031276"/>
              <a:gd name="connsiteX10" fmla="*/ 32541 w 8720461"/>
              <a:gd name="connsiteY10" fmla="*/ 5734694 h 13031276"/>
              <a:gd name="connsiteX11" fmla="*/ 3004340 w 8720461"/>
              <a:gd name="connsiteY11" fmla="*/ 5010794 h 13031276"/>
              <a:gd name="connsiteX12" fmla="*/ 3007788 w 8720461"/>
              <a:gd name="connsiteY12" fmla="*/ 456060 h 130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20461" h="13031276">
                <a:moveTo>
                  <a:pt x="3007788" y="456060"/>
                </a:moveTo>
                <a:cubicBezTo>
                  <a:pt x="3007788" y="204185"/>
                  <a:pt x="3211973" y="0"/>
                  <a:pt x="3463848" y="0"/>
                </a:cubicBezTo>
                <a:lnTo>
                  <a:pt x="5288032" y="0"/>
                </a:lnTo>
                <a:cubicBezTo>
                  <a:pt x="5539907" y="0"/>
                  <a:pt x="5744092" y="204185"/>
                  <a:pt x="5744092" y="456060"/>
                </a:cubicBezTo>
                <a:cubicBezTo>
                  <a:pt x="5745242" y="2336255"/>
                  <a:pt x="5765441" y="3416349"/>
                  <a:pt x="5766591" y="5296544"/>
                </a:cubicBezTo>
                <a:cubicBezTo>
                  <a:pt x="5773516" y="6433491"/>
                  <a:pt x="8704041" y="4856373"/>
                  <a:pt x="8700291" y="5925194"/>
                </a:cubicBezTo>
                <a:cubicBezTo>
                  <a:pt x="8696541" y="6994015"/>
                  <a:pt x="8760727" y="11993391"/>
                  <a:pt x="8677792" y="12928672"/>
                </a:cubicBezTo>
                <a:cubicBezTo>
                  <a:pt x="8677792" y="13180547"/>
                  <a:pt x="5539907" y="12889432"/>
                  <a:pt x="5288032" y="12889432"/>
                </a:cubicBezTo>
                <a:lnTo>
                  <a:pt x="3463848" y="12889432"/>
                </a:lnTo>
                <a:cubicBezTo>
                  <a:pt x="3211973" y="12889432"/>
                  <a:pt x="74088" y="12818597"/>
                  <a:pt x="74088" y="12566722"/>
                </a:cubicBezTo>
                <a:cubicBezTo>
                  <a:pt x="-65996" y="11634616"/>
                  <a:pt x="36291" y="6851140"/>
                  <a:pt x="32541" y="5734694"/>
                </a:cubicBezTo>
                <a:cubicBezTo>
                  <a:pt x="28791" y="4618248"/>
                  <a:pt x="2940266" y="6150916"/>
                  <a:pt x="3004340" y="5010794"/>
                </a:cubicBezTo>
                <a:cubicBezTo>
                  <a:pt x="3024539" y="3282999"/>
                  <a:pt x="3006639" y="2164805"/>
                  <a:pt x="3007788" y="456060"/>
                </a:cubicBezTo>
                <a:close/>
              </a:path>
            </a:pathLst>
          </a:custGeom>
          <a:solidFill>
            <a:srgbClr val="00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6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endParaRPr lang="th-TH" sz="60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องค์กรกระจายอำนาจ</a:t>
            </a:r>
          </a:p>
          <a:p>
            <a:pPr algn="ctr"/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692696"/>
            <a:ext cx="72728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sz="3200" b="1" u="sng" dirty="0">
                <a:latin typeface="TH SarabunPSK" pitchFamily="34" charset="-34"/>
                <a:cs typeface="TH SarabunPSK" pitchFamily="34" charset="-34"/>
              </a:rPr>
              <a:t>2.2 </a:t>
            </a:r>
            <a:r>
              <a:rPr lang="th-TH" sz="3200" b="1" u="sng" dirty="0">
                <a:latin typeface="TH SarabunPSK" pitchFamily="34" charset="-34"/>
                <a:cs typeface="TH SarabunPSK" pitchFamily="34" charset="-34"/>
              </a:rPr>
              <a:t>ระเบียบข้อบังคับของรัฐวิสาหกิจ หรือ องค์การมหาชน</a:t>
            </a:r>
          </a:p>
          <a:p>
            <a:pPr>
              <a:buFont typeface="Arial" pitchFamily="34" charset="0"/>
              <a:buNone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	เป็น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กม.ที่ตราขึ้นโดย องค์กรกระจายอำนาจทางกิจการ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ทั้งนี้ย่อม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มีอำนาจออกกม.บังคับแก่พนักงานที่ปฏิบัติหน้าที่ในองค์กรของตน และ </a:t>
            </a:r>
            <a:r>
              <a:rPr lang="th-TH" sz="3200" dirty="0" err="1">
                <a:latin typeface="TH SarabunPSK" pitchFamily="34" charset="-34"/>
                <a:cs typeface="TH SarabunPSK" pitchFamily="34" charset="-34"/>
              </a:rPr>
              <a:t>บคน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.ที่เข้ามาก่อนิติสัมพันธ์กับองค์กรของตน ซึ่งออกโดยอาศัยอำนาจตาม พ.ร.บ. ที่จัดตั้งองค์กรของตน  </a:t>
            </a:r>
          </a:p>
          <a:p>
            <a:pPr>
              <a:buFont typeface="Arial" pitchFamily="34" charset="0"/>
              <a:buNone/>
            </a:pP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	</a:t>
            </a:r>
          </a:p>
          <a:p>
            <a:pPr>
              <a:buFont typeface="Arial" pitchFamily="34" charset="0"/>
              <a:buNone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รัฐวิสาหกิจ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       -------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  ระเบียบ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ข้อบังคับของ รัฐวิสาหกิจ</a:t>
            </a:r>
          </a:p>
          <a:p>
            <a:pPr>
              <a:buFont typeface="Arial" pitchFamily="34" charset="0"/>
              <a:buNone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องค์การมหาชน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  -------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  ระเบียบ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ข้อบังคับของ องค์การมหาชน</a:t>
            </a:r>
          </a:p>
        </p:txBody>
      </p:sp>
    </p:spTree>
    <p:extLst>
      <p:ext uri="{BB962C8B-B14F-4D97-AF65-F5344CB8AC3E}">
        <p14:creationId xmlns:p14="http://schemas.microsoft.com/office/powerpoint/2010/main" val="45715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007\SkyDrive\Purple-ios-7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82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ตัวยึดเนื้อหา 2"/>
          <p:cNvSpPr txBox="1">
            <a:spLocks/>
          </p:cNvSpPr>
          <p:nvPr/>
        </p:nvSpPr>
        <p:spPr>
          <a:xfrm>
            <a:off x="611560" y="-747464"/>
            <a:ext cx="7992888" cy="8208912"/>
          </a:xfrm>
          <a:prstGeom prst="roundRect">
            <a:avLst>
              <a:gd name="adj" fmla="val 6252"/>
            </a:avLst>
          </a:prstGeom>
          <a:solidFill>
            <a:srgbClr val="FFFFFF">
              <a:alpha val="52941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0" algn="ctr">
              <a:buNone/>
            </a:pP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5928" y="-5067944"/>
            <a:ext cx="8853610" cy="11607484"/>
          </a:xfrm>
          <a:custGeom>
            <a:avLst/>
            <a:gdLst>
              <a:gd name="connsiteX0" fmla="*/ 0 w 2736304"/>
              <a:gd name="connsiteY0" fmla="*/ 456060 h 11593288"/>
              <a:gd name="connsiteX1" fmla="*/ 456060 w 2736304"/>
              <a:gd name="connsiteY1" fmla="*/ 0 h 11593288"/>
              <a:gd name="connsiteX2" fmla="*/ 2280244 w 2736304"/>
              <a:gd name="connsiteY2" fmla="*/ 0 h 11593288"/>
              <a:gd name="connsiteX3" fmla="*/ 2736304 w 2736304"/>
              <a:gd name="connsiteY3" fmla="*/ 456060 h 11593288"/>
              <a:gd name="connsiteX4" fmla="*/ 2736304 w 2736304"/>
              <a:gd name="connsiteY4" fmla="*/ 11137228 h 11593288"/>
              <a:gd name="connsiteX5" fmla="*/ 2280244 w 2736304"/>
              <a:gd name="connsiteY5" fmla="*/ 11593288 h 11593288"/>
              <a:gd name="connsiteX6" fmla="*/ 456060 w 2736304"/>
              <a:gd name="connsiteY6" fmla="*/ 11593288 h 11593288"/>
              <a:gd name="connsiteX7" fmla="*/ 0 w 2736304"/>
              <a:gd name="connsiteY7" fmla="*/ 11137228 h 11593288"/>
              <a:gd name="connsiteX8" fmla="*/ 0 w 2736304"/>
              <a:gd name="connsiteY8" fmla="*/ 456060 h 11593288"/>
              <a:gd name="connsiteX0" fmla="*/ 5791200 w 8527504"/>
              <a:gd name="connsiteY0" fmla="*/ 456060 h 11607484"/>
              <a:gd name="connsiteX1" fmla="*/ 6247260 w 8527504"/>
              <a:gd name="connsiteY1" fmla="*/ 0 h 11607484"/>
              <a:gd name="connsiteX2" fmla="*/ 8071444 w 8527504"/>
              <a:gd name="connsiteY2" fmla="*/ 0 h 11607484"/>
              <a:gd name="connsiteX3" fmla="*/ 8527504 w 8527504"/>
              <a:gd name="connsiteY3" fmla="*/ 456060 h 11607484"/>
              <a:gd name="connsiteX4" fmla="*/ 8527504 w 8527504"/>
              <a:gd name="connsiteY4" fmla="*/ 11137228 h 11607484"/>
              <a:gd name="connsiteX5" fmla="*/ 8071444 w 8527504"/>
              <a:gd name="connsiteY5" fmla="*/ 11593288 h 11607484"/>
              <a:gd name="connsiteX6" fmla="*/ 6247260 w 8527504"/>
              <a:gd name="connsiteY6" fmla="*/ 11593288 h 11607484"/>
              <a:gd name="connsiteX7" fmla="*/ 0 w 8527504"/>
              <a:gd name="connsiteY7" fmla="*/ 11427513 h 11607484"/>
              <a:gd name="connsiteX8" fmla="*/ 5791200 w 8527504"/>
              <a:gd name="connsiteY8" fmla="*/ 456060 h 11607484"/>
              <a:gd name="connsiteX0" fmla="*/ 5833638 w 8569942"/>
              <a:gd name="connsiteY0" fmla="*/ 456060 h 11607484"/>
              <a:gd name="connsiteX1" fmla="*/ 6289698 w 8569942"/>
              <a:gd name="connsiteY1" fmla="*/ 0 h 11607484"/>
              <a:gd name="connsiteX2" fmla="*/ 8113882 w 8569942"/>
              <a:gd name="connsiteY2" fmla="*/ 0 h 11607484"/>
              <a:gd name="connsiteX3" fmla="*/ 8569942 w 8569942"/>
              <a:gd name="connsiteY3" fmla="*/ 456060 h 11607484"/>
              <a:gd name="connsiteX4" fmla="*/ 8569942 w 8569942"/>
              <a:gd name="connsiteY4" fmla="*/ 11137228 h 11607484"/>
              <a:gd name="connsiteX5" fmla="*/ 8113882 w 8569942"/>
              <a:gd name="connsiteY5" fmla="*/ 11593288 h 11607484"/>
              <a:gd name="connsiteX6" fmla="*/ 6289698 w 8569942"/>
              <a:gd name="connsiteY6" fmla="*/ 11593288 h 11607484"/>
              <a:gd name="connsiteX7" fmla="*/ 42438 w 8569942"/>
              <a:gd name="connsiteY7" fmla="*/ 11427513 h 11607484"/>
              <a:gd name="connsiteX8" fmla="*/ 5501604 w 8569942"/>
              <a:gd name="connsiteY8" fmla="*/ 6461315 h 11607484"/>
              <a:gd name="connsiteX9" fmla="*/ 5833638 w 8569942"/>
              <a:gd name="connsiteY9" fmla="*/ 456060 h 11607484"/>
              <a:gd name="connsiteX0" fmla="*/ 5833638 w 8569942"/>
              <a:gd name="connsiteY0" fmla="*/ 456060 h 11607484"/>
              <a:gd name="connsiteX1" fmla="*/ 6289698 w 8569942"/>
              <a:gd name="connsiteY1" fmla="*/ 0 h 11607484"/>
              <a:gd name="connsiteX2" fmla="*/ 8113882 w 8569942"/>
              <a:gd name="connsiteY2" fmla="*/ 0 h 11607484"/>
              <a:gd name="connsiteX3" fmla="*/ 8569942 w 8569942"/>
              <a:gd name="connsiteY3" fmla="*/ 456060 h 11607484"/>
              <a:gd name="connsiteX4" fmla="*/ 8569942 w 8569942"/>
              <a:gd name="connsiteY4" fmla="*/ 11137228 h 11607484"/>
              <a:gd name="connsiteX5" fmla="*/ 8113882 w 8569942"/>
              <a:gd name="connsiteY5" fmla="*/ 11593288 h 11607484"/>
              <a:gd name="connsiteX6" fmla="*/ 6289698 w 8569942"/>
              <a:gd name="connsiteY6" fmla="*/ 11593288 h 11607484"/>
              <a:gd name="connsiteX7" fmla="*/ 42438 w 8569942"/>
              <a:gd name="connsiteY7" fmla="*/ 11427513 h 11607484"/>
              <a:gd name="connsiteX8" fmla="*/ 5501604 w 8569942"/>
              <a:gd name="connsiteY8" fmla="*/ 6533887 h 11607484"/>
              <a:gd name="connsiteX9" fmla="*/ 5833638 w 8569942"/>
              <a:gd name="connsiteY9" fmla="*/ 456060 h 11607484"/>
              <a:gd name="connsiteX0" fmla="*/ 6103084 w 8839388"/>
              <a:gd name="connsiteY0" fmla="*/ 456060 h 11607484"/>
              <a:gd name="connsiteX1" fmla="*/ 6559144 w 8839388"/>
              <a:gd name="connsiteY1" fmla="*/ 0 h 11607484"/>
              <a:gd name="connsiteX2" fmla="*/ 8383328 w 8839388"/>
              <a:gd name="connsiteY2" fmla="*/ 0 h 11607484"/>
              <a:gd name="connsiteX3" fmla="*/ 8839388 w 8839388"/>
              <a:gd name="connsiteY3" fmla="*/ 456060 h 11607484"/>
              <a:gd name="connsiteX4" fmla="*/ 8839388 w 8839388"/>
              <a:gd name="connsiteY4" fmla="*/ 11137228 h 11607484"/>
              <a:gd name="connsiteX5" fmla="*/ 8383328 w 8839388"/>
              <a:gd name="connsiteY5" fmla="*/ 11593288 h 11607484"/>
              <a:gd name="connsiteX6" fmla="*/ 6559144 w 8839388"/>
              <a:gd name="connsiteY6" fmla="*/ 11593288 h 11607484"/>
              <a:gd name="connsiteX7" fmla="*/ 311884 w 8839388"/>
              <a:gd name="connsiteY7" fmla="*/ 11427513 h 11607484"/>
              <a:gd name="connsiteX8" fmla="*/ 5771050 w 8839388"/>
              <a:gd name="connsiteY8" fmla="*/ 6533887 h 11607484"/>
              <a:gd name="connsiteX9" fmla="*/ 6103084 w 8839388"/>
              <a:gd name="connsiteY9" fmla="*/ 456060 h 11607484"/>
              <a:gd name="connsiteX0" fmla="*/ 6103084 w 8839388"/>
              <a:gd name="connsiteY0" fmla="*/ 456060 h 11607484"/>
              <a:gd name="connsiteX1" fmla="*/ 6559144 w 8839388"/>
              <a:gd name="connsiteY1" fmla="*/ 0 h 11607484"/>
              <a:gd name="connsiteX2" fmla="*/ 8383328 w 8839388"/>
              <a:gd name="connsiteY2" fmla="*/ 0 h 11607484"/>
              <a:gd name="connsiteX3" fmla="*/ 8839388 w 8839388"/>
              <a:gd name="connsiteY3" fmla="*/ 456060 h 11607484"/>
              <a:gd name="connsiteX4" fmla="*/ 8839388 w 8839388"/>
              <a:gd name="connsiteY4" fmla="*/ 11137228 h 11607484"/>
              <a:gd name="connsiteX5" fmla="*/ 8383328 w 8839388"/>
              <a:gd name="connsiteY5" fmla="*/ 11593288 h 11607484"/>
              <a:gd name="connsiteX6" fmla="*/ 6559144 w 8839388"/>
              <a:gd name="connsiteY6" fmla="*/ 11593288 h 11607484"/>
              <a:gd name="connsiteX7" fmla="*/ 311884 w 8839388"/>
              <a:gd name="connsiteY7" fmla="*/ 11427513 h 11607484"/>
              <a:gd name="connsiteX8" fmla="*/ 5771050 w 8839388"/>
              <a:gd name="connsiteY8" fmla="*/ 6533887 h 11607484"/>
              <a:gd name="connsiteX9" fmla="*/ 6103084 w 8839388"/>
              <a:gd name="connsiteY9" fmla="*/ 456060 h 11607484"/>
              <a:gd name="connsiteX0" fmla="*/ 6117306 w 8853610"/>
              <a:gd name="connsiteY0" fmla="*/ 456060 h 11607484"/>
              <a:gd name="connsiteX1" fmla="*/ 6573366 w 8853610"/>
              <a:gd name="connsiteY1" fmla="*/ 0 h 11607484"/>
              <a:gd name="connsiteX2" fmla="*/ 8397550 w 8853610"/>
              <a:gd name="connsiteY2" fmla="*/ 0 h 11607484"/>
              <a:gd name="connsiteX3" fmla="*/ 8853610 w 8853610"/>
              <a:gd name="connsiteY3" fmla="*/ 456060 h 11607484"/>
              <a:gd name="connsiteX4" fmla="*/ 8853610 w 8853610"/>
              <a:gd name="connsiteY4" fmla="*/ 11137228 h 11607484"/>
              <a:gd name="connsiteX5" fmla="*/ 8397550 w 8853610"/>
              <a:gd name="connsiteY5" fmla="*/ 11593288 h 11607484"/>
              <a:gd name="connsiteX6" fmla="*/ 6573366 w 8853610"/>
              <a:gd name="connsiteY6" fmla="*/ 11593288 h 11607484"/>
              <a:gd name="connsiteX7" fmla="*/ 326106 w 8853610"/>
              <a:gd name="connsiteY7" fmla="*/ 11427513 h 11607484"/>
              <a:gd name="connsiteX8" fmla="*/ 5712701 w 8853610"/>
              <a:gd name="connsiteY8" fmla="*/ 6461316 h 11607484"/>
              <a:gd name="connsiteX9" fmla="*/ 6117306 w 8853610"/>
              <a:gd name="connsiteY9" fmla="*/ 456060 h 1160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3610" h="11607484">
                <a:moveTo>
                  <a:pt x="6117306" y="456060"/>
                </a:moveTo>
                <a:cubicBezTo>
                  <a:pt x="6117306" y="204185"/>
                  <a:pt x="6321491" y="0"/>
                  <a:pt x="6573366" y="0"/>
                </a:cubicBezTo>
                <a:lnTo>
                  <a:pt x="8397550" y="0"/>
                </a:lnTo>
                <a:cubicBezTo>
                  <a:pt x="8649425" y="0"/>
                  <a:pt x="8853610" y="204185"/>
                  <a:pt x="8853610" y="456060"/>
                </a:cubicBezTo>
                <a:lnTo>
                  <a:pt x="8853610" y="11137228"/>
                </a:lnTo>
                <a:cubicBezTo>
                  <a:pt x="8853610" y="11389103"/>
                  <a:pt x="8649425" y="11593288"/>
                  <a:pt x="8397550" y="11593288"/>
                </a:cubicBezTo>
                <a:lnTo>
                  <a:pt x="6573366" y="11593288"/>
                </a:lnTo>
                <a:cubicBezTo>
                  <a:pt x="6321491" y="11593288"/>
                  <a:pt x="326106" y="11679388"/>
                  <a:pt x="326106" y="11427513"/>
                </a:cubicBezTo>
                <a:cubicBezTo>
                  <a:pt x="-228576" y="10485099"/>
                  <a:pt x="-869528" y="2251948"/>
                  <a:pt x="5712701" y="6461316"/>
                </a:cubicBezTo>
                <a:cubicBezTo>
                  <a:pt x="6663387" y="4821427"/>
                  <a:pt x="5562624" y="1445860"/>
                  <a:pt x="6117306" y="456060"/>
                </a:cubicBezTo>
                <a:close/>
              </a:path>
            </a:pathLst>
          </a:custGeom>
          <a:solidFill>
            <a:srgbClr val="9900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dirty="0">
                <a:latin typeface="TH SarabunPSK" pitchFamily="34" charset="-34"/>
                <a:cs typeface="TH SarabunPSK" pitchFamily="34" charset="-34"/>
              </a:rPr>
              <a:t>3. </a:t>
            </a:r>
            <a:endParaRPr lang="th-TH" sz="6000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ลำดับรองที่ตราโดย 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องค์กรอิสระตาม </a:t>
            </a:r>
            <a:r>
              <a:rPr lang="th-TH" sz="4000" dirty="0" err="1"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sz="4000" dirty="0"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algn="ctr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693252"/>
            <a:ext cx="69127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กม.ลำดับรองที่ตราโดย องค์กรอิสระตาม </a:t>
            </a:r>
            <a:r>
              <a:rPr lang="th-TH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>
              <a:buFont typeface="Arial" pitchFamily="34" charset="0"/>
              <a:buNone/>
            </a:pP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ได้แก่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กม.ลำดับรองที่ตราโดย องค์กรอิสระตาม </a:t>
            </a:r>
            <a:r>
              <a:rPr lang="th-TH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.ที่จัดตั้งขึ้นตาม </a:t>
            </a:r>
            <a:r>
              <a:rPr lang="th-TH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รธน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พ.ศ. </a:t>
            </a:r>
            <a:r>
              <a:rPr lang="en-US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2550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คือ</a:t>
            </a:r>
          </a:p>
          <a:p>
            <a:pPr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1.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คณะกรรมการการเลือกตั้ง (</a:t>
            </a:r>
            <a:r>
              <a:rPr lang="th-TH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กกต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.)</a:t>
            </a:r>
          </a:p>
          <a:p>
            <a:pPr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2.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ผู้ตรวจการแผ่นดิน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3.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คณะกรรมการป้องกัน และ ปราบปรามการทุจริตแห่งชาติ </a:t>
            </a:r>
            <a:r>
              <a:rPr lang="th-TH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   (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ป.ป.ช.)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4.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คณะกรรมการตรวจเงินแผ่นดิน (</a:t>
            </a:r>
            <a:r>
              <a:rPr lang="th-TH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คตง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.)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องค์กร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เหล่านี้มีอำนาจออก </a:t>
            </a:r>
            <a:r>
              <a:rPr lang="th-TH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ระเบียบ หรือ ประกาศ </a:t>
            </a: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เพื่อบังคับแก่กิจกรรมที่องค์กรนั้นๆรับผิดชอบอยู่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533" b="26019"/>
          <a:stretch/>
        </p:blipFill>
        <p:spPr bwMode="auto">
          <a:xfrm>
            <a:off x="0" y="-5716017"/>
            <a:ext cx="9155258" cy="5086800"/>
          </a:xfrm>
          <a:prstGeom prst="rect">
            <a:avLst/>
          </a:prstGeom>
          <a:noFill/>
          <a:ln>
            <a:noFill/>
          </a:ln>
          <a:effectLst>
            <a:outerShdw blurRad="508000" dist="3810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74103" r="8533"/>
          <a:stretch/>
        </p:blipFill>
        <p:spPr bwMode="auto">
          <a:xfrm>
            <a:off x="0" y="9765704"/>
            <a:ext cx="9144000" cy="177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83704 L 0 1.11111E-6 " pathEditMode="relative" rAng="0" ptsTypes="AA">
                                      <p:cBhvr>
                                        <p:cTn id="6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67861 L 0 0.21295 " pathEditMode="relative" rAng="0" ptsTypes="AA">
                                      <p:cBhvr>
                                        <p:cTn id="8" dur="14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007\SkyDrive\15gU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r="12647"/>
          <a:stretch/>
        </p:blipFill>
        <p:spPr bwMode="auto">
          <a:xfrm flipH="1"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ไดอะแกรม 6"/>
          <p:cNvGraphicFramePr/>
          <p:nvPr>
            <p:extLst>
              <p:ext uri="{D42A27DB-BD31-4B8C-83A1-F6EECF244321}">
                <p14:modId xmlns:p14="http://schemas.microsoft.com/office/powerpoint/2010/main" val="2454371232"/>
              </p:ext>
            </p:extLst>
          </p:nvPr>
        </p:nvGraphicFramePr>
        <p:xfrm>
          <a:off x="6084168" y="1196752"/>
          <a:ext cx="70187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ตัวยึดเนื้อหา 2"/>
          <p:cNvSpPr txBox="1">
            <a:spLocks/>
          </p:cNvSpPr>
          <p:nvPr/>
        </p:nvSpPr>
        <p:spPr>
          <a:xfrm>
            <a:off x="395536" y="1495325"/>
            <a:ext cx="5472608" cy="452596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th-TH" sz="4400" b="1" dirty="0" smtClean="0">
                <a:solidFill>
                  <a:schemeClr val="bg1"/>
                </a:solidFill>
              </a:rPr>
              <a:t>หมายถึง กม.ที่รัฐได้ตราขึ้นไว้เป็นข้อบังคับกำหนดความประพฤติของบุคคล และ ประกาศให้ราษฎรทราบในราชกิจจานุเบกษา</a:t>
            </a:r>
          </a:p>
        </p:txBody>
      </p:sp>
    </p:spTree>
    <p:extLst>
      <p:ext uri="{BB962C8B-B14F-4D97-AF65-F5344CB8AC3E}">
        <p14:creationId xmlns:p14="http://schemas.microsoft.com/office/powerpoint/2010/main" val="30694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007\SkyDrive\15gU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r="12647"/>
          <a:stretch/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ลูกศรซ้าย 6"/>
          <p:cNvSpPr/>
          <p:nvPr/>
        </p:nvSpPr>
        <p:spPr>
          <a:xfrm flipH="1">
            <a:off x="6732240" y="1700808"/>
            <a:ext cx="4104456" cy="2592288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ลูกศรซ้าย 2"/>
          <p:cNvSpPr/>
          <p:nvPr/>
        </p:nvSpPr>
        <p:spPr>
          <a:xfrm>
            <a:off x="-1548680" y="1268760"/>
            <a:ext cx="4104456" cy="244827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3651384805"/>
              </p:ext>
            </p:extLst>
          </p:nvPr>
        </p:nvGraphicFramePr>
        <p:xfrm>
          <a:off x="1115616" y="1196752"/>
          <a:ext cx="70187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18864" y="4437112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บ่อเกิดของ กม.</a:t>
            </a:r>
          </a:p>
        </p:txBody>
      </p:sp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878904" y="5344616"/>
            <a:ext cx="8229600" cy="132474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th-TH" dirty="0" smtClean="0"/>
              <a:t>หมายถึง กฎเกณฑ์ที่ศาลและผู้มีอำนาจหน้าที่วินิจฉัยชี้ขาดข้อพิพาทสามารถนำไปปรับใช้แก่คดีหรือข้อพิพาทที่เกิดขึ้น </a:t>
            </a:r>
          </a:p>
          <a:p>
            <a:pPr eaLnBrk="1" hangingPunct="1">
              <a:buFont typeface="Arial" pitchFamily="34" charset="0"/>
              <a:buNone/>
            </a:pPr>
            <a:endParaRPr lang="th-TH" dirty="0" smtClean="0"/>
          </a:p>
          <a:p>
            <a:pPr eaLnBrk="1" hangingPunct="1">
              <a:buFont typeface="Arial" pitchFamily="34" charset="0"/>
              <a:buNone/>
            </a:pPr>
            <a:endParaRPr lang="th-TH" dirty="0" smtClean="0"/>
          </a:p>
          <a:p>
            <a:pPr eaLnBrk="1" hangingPunct="1">
              <a:buFont typeface="Arial" pitchFamily="34" charset="0"/>
              <a:buNone/>
            </a:pPr>
            <a:endParaRPr lang="th-TH" dirty="0" smtClean="0"/>
          </a:p>
        </p:txBody>
      </p:sp>
    </p:spTree>
    <p:extLst>
      <p:ext uri="{BB962C8B-B14F-4D97-AF65-F5344CB8AC3E}">
        <p14:creationId xmlns:p14="http://schemas.microsoft.com/office/powerpoint/2010/main" val="12577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007\SkyDrive\15gU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r="12647"/>
          <a:stretch/>
        </p:blipFill>
        <p:spPr bwMode="auto">
          <a:xfrm flipH="1"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ไดอะแกรม 6"/>
          <p:cNvGraphicFramePr/>
          <p:nvPr>
            <p:extLst>
              <p:ext uri="{D42A27DB-BD31-4B8C-83A1-F6EECF244321}">
                <p14:modId xmlns:p14="http://schemas.microsoft.com/office/powerpoint/2010/main" val="733154060"/>
              </p:ext>
            </p:extLst>
          </p:nvPr>
        </p:nvGraphicFramePr>
        <p:xfrm>
          <a:off x="-3905133" y="1196752"/>
          <a:ext cx="70187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ตัวยึดเนื้อหา 2"/>
          <p:cNvSpPr txBox="1">
            <a:spLocks/>
          </p:cNvSpPr>
          <p:nvPr/>
        </p:nvSpPr>
        <p:spPr>
          <a:xfrm>
            <a:off x="3419872" y="1179710"/>
            <a:ext cx="5472608" cy="452596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th-TH" sz="4400" b="1" dirty="0">
                <a:solidFill>
                  <a:schemeClr val="bg1"/>
                </a:solidFill>
              </a:rPr>
              <a:t>เป็น กม. ที่ไม่มีผู้ใดบัญญัติขึ้น แต่เป็นแบบแผนที่เกิดขึ้นจากการก่อตัวของสังคม หรือ เกิดจากการค้นหาโดยนักกฎหมาย </a:t>
            </a:r>
          </a:p>
        </p:txBody>
      </p:sp>
    </p:spTree>
    <p:extLst>
      <p:ext uri="{BB962C8B-B14F-4D97-AF65-F5344CB8AC3E}">
        <p14:creationId xmlns:p14="http://schemas.microsoft.com/office/powerpoint/2010/main" val="93862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007\SkyDrive\15gU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r="12647"/>
          <a:stretch/>
        </p:blipFill>
        <p:spPr bwMode="auto">
          <a:xfrm flipH="1"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234564779"/>
              </p:ext>
            </p:extLst>
          </p:nvPr>
        </p:nvGraphicFramePr>
        <p:xfrm>
          <a:off x="755576" y="620688"/>
          <a:ext cx="7632848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165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007\Desktop\ppt อ.โย กม\(1)\ios-7-galaxy-wid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 bwMode="auto">
          <a:xfrm>
            <a:off x="0" y="-2050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วงรี 5"/>
          <p:cNvSpPr/>
          <p:nvPr/>
        </p:nvSpPr>
        <p:spPr>
          <a:xfrm>
            <a:off x="-396552" y="-246223"/>
            <a:ext cx="4392488" cy="4392488"/>
          </a:xfrm>
          <a:prstGeom prst="ellipse">
            <a:avLst/>
          </a:pr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70000" dist="469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extBox 6"/>
          <p:cNvSpPr txBox="1"/>
          <p:nvPr/>
        </p:nvSpPr>
        <p:spPr>
          <a:xfrm>
            <a:off x="323528" y="198884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761797"/>
            <a:ext cx="273345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8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สำนักกฎหมาย   ธรรมชาติ</a:t>
            </a:r>
          </a:p>
          <a:p>
            <a:endParaRPr lang="th-TH" dirty="0"/>
          </a:p>
        </p:txBody>
      </p:sp>
      <p:sp>
        <p:nvSpPr>
          <p:cNvPr id="11" name="วงรี 10"/>
          <p:cNvSpPr/>
          <p:nvPr/>
        </p:nvSpPr>
        <p:spPr>
          <a:xfrm rot="20747377">
            <a:off x="2375755" y="3396881"/>
            <a:ext cx="4392488" cy="4392488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70000" dist="469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วงรี 11"/>
          <p:cNvSpPr/>
          <p:nvPr/>
        </p:nvSpPr>
        <p:spPr>
          <a:xfrm rot="6791821">
            <a:off x="5193399" y="-207403"/>
            <a:ext cx="4392488" cy="4392488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70000" dist="469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5984875" y="688628"/>
            <a:ext cx="27334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smtClean="0">
                <a:latin typeface="TH SarabunPSK" pitchFamily="34" charset="-34"/>
                <a:cs typeface="TH SarabunPSK" pitchFamily="34" charset="-34"/>
              </a:rPr>
              <a:t>2.</a:t>
            </a:r>
            <a:endParaRPr lang="th-TH" sz="48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สำนัก</a:t>
            </a:r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กฎหมาย 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บ้านเมือง</a:t>
            </a: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4077072"/>
            <a:ext cx="27334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4800" b="1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8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สำนัก</a:t>
            </a:r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กฎหมาย 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ประวัติศาสตร์</a:t>
            </a: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7736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รวมงาน ปี 3 เทอม 1\งาน ปี 3 เทอม 1\อ.ยุทธนา\รวมไฟล์และwebsite535120237\images\BG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5" b="27917"/>
          <a:stretch/>
        </p:blipFill>
        <p:spPr bwMode="auto">
          <a:xfrm>
            <a:off x="-1453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รวมงาน ปี 3 เทอม 1\งาน ปี 3 เทอม 1\อ.ยุทธนา\รวมไฟล์และwebsite535120237\documents\ข้อมูล-รูปภาพ-เสียง-เนื้อหา-ที่ทำเว็บทั้งหมด อ.ยุทธนา\รูปต้นฉบับ\paper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2548" cy="69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476672"/>
            <a:ext cx="576064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จารีตประเพณีที่จะเป็นกม.ได้จะต้องมี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ประการ คือ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1400" dirty="0" smtClean="0">
              <a:latin typeface="TH SarabunPSK" pitchFamily="34" charset="-34"/>
              <a:cs typeface="TH SarabunPSK" pitchFamily="34" charset="-34"/>
            </a:endParaRPr>
          </a:p>
          <a:p>
            <a:endParaRPr lang="en-US" sz="14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b="1" dirty="0" smtClean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b="1" dirty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b="1" dirty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 เป็นจารีตประเพณีที่ประชาชนได้ปฏิบัติสม่ำเสมอมาเป็นเวลานาน</a:t>
            </a:r>
          </a:p>
          <a:p>
            <a:r>
              <a:rPr lang="en-US" b="1" dirty="0" smtClean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	2</a:t>
            </a:r>
            <a:r>
              <a:rPr lang="en-US" b="1" dirty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b="1" dirty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ประชาชนมีความรู้สึกว่าจารีตประเพณีเหล่านั้นเป็นสิ่งที่ถูกต้อง และจะต้องปฏิบัติตาม หากไม่ปฏิบัติตามจะรู้สึกผิด</a:t>
            </a:r>
          </a:p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Ex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จารีตประเพณีที่มีลักษณะบังคับเป็นกม. เช่น 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การชกมวยกันตามกติกา, การที่แพทย์ผ่าตัดรักษาผู้ป่วย </a:t>
            </a:r>
          </a:p>
          <a:p>
            <a:pPr>
              <a:buFont typeface="Arial" pitchFamily="34" charset="0"/>
              <a:buNone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หากพิจารณาตามประมวลกม.อาญาแล้วอาจทำให้นักมวย หรือแพทย์มีความผิดฐานทำร้ายร่างกายผู้อื่นได้ แต่กรณีทั้งสอง นักมวย และแพทย์ไม่มีความผิดเพราะจารีตประเพณีของสังคมยอมรับว่านักมวยสามารถชกต่อยกันได้ตามกติกาได้โดยชอบ แพทย์สามารถผ่าตัดรักษาผู้ป่วยได้โดยชอบ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1239138"/>
            <a:ext cx="576064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u="sng" dirty="0" smtClean="0">
                <a:latin typeface="TH SarabunPSK" pitchFamily="34" charset="-34"/>
                <a:cs typeface="TH SarabunPSK" pitchFamily="34" charset="-34"/>
              </a:rPr>
              <a:t>สรุป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u="sng" dirty="0" smtClean="0">
                <a:latin typeface="TH SarabunPSK" pitchFamily="34" charset="-34"/>
                <a:cs typeface="TH SarabunPSK" pitchFamily="34" charset="-34"/>
              </a:rPr>
              <a:t>จารีต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ประเพณีทั้งหมด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ที่ปรากฏอยู่ในสังคม 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ไม่ได้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เป็น </a:t>
            </a:r>
            <a:r>
              <a:rPr lang="th-TH" u="sng" dirty="0" smtClean="0"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จารีตประเพณี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เสมอ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ไป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>
              <a:buFont typeface="Arial" pitchFamily="34" charset="0"/>
              <a:buNone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	Ex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ประเพณีสงกรานต์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  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ประเพณี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ขึ้นบ้านใหม่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  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ประเพณี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แข่งเรือยาว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  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ประเพณี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สารทไทยกล้วยไข่เมืองกำแพง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r="61937"/>
          <a:stretch/>
        </p:blipFill>
        <p:spPr bwMode="auto">
          <a:xfrm>
            <a:off x="0" y="0"/>
            <a:ext cx="3257550" cy="6862289"/>
          </a:xfrm>
          <a:prstGeom prst="rect">
            <a:avLst/>
          </a:prstGeom>
          <a:noFill/>
          <a:ln>
            <a:noFill/>
          </a:ln>
          <a:effectLst>
            <a:outerShdw blurRad="584200" dist="381000" algn="l" rotWithShape="0">
              <a:prstClr val="black">
                <a:alpha val="6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r="8324"/>
          <a:stretch/>
        </p:blipFill>
        <p:spPr bwMode="auto">
          <a:xfrm>
            <a:off x="3257550" y="-4289"/>
            <a:ext cx="5886450" cy="68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89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73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68021 2.96296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73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1033 -1.48148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accel="26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decel="34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รวมงาน ปี 3 เทอม 1\งาน ปี 3 เทอม 1\อ.ยุทธนา\รวมไฟล์และwebsite535120237\images\BG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5" b="27917"/>
          <a:stretch/>
        </p:blipFill>
        <p:spPr bwMode="auto">
          <a:xfrm>
            <a:off x="-1453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รวมงาน ปี 3 เทอม 1\งาน ปี 3 เทอม 1\อ.ยุทธนา\รวมไฟล์และwebsite535120237\documents\ข้อมูล-รูปภาพ-เสียง-เนื้อหา-ที่ทำเว็บทั้งหมด อ.ยุทธนา\รูปต้นฉบับ\paper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2548" cy="69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87824" y="1239138"/>
            <a:ext cx="576064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u="sng" dirty="0" smtClean="0">
                <a:latin typeface="TH SarabunPSK" pitchFamily="34" charset="-34"/>
                <a:cs typeface="TH SarabunPSK" pitchFamily="34" charset="-34"/>
              </a:rPr>
              <a:t>สรุป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u="sng" dirty="0" smtClean="0">
                <a:latin typeface="TH SarabunPSK" pitchFamily="34" charset="-34"/>
                <a:cs typeface="TH SarabunPSK" pitchFamily="34" charset="-34"/>
              </a:rPr>
              <a:t>จารีต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ประเพณีทั้งหมด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ที่ปรากฏอยู่ในสังคม 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ไม่ได้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เป็น </a:t>
            </a:r>
            <a:r>
              <a:rPr lang="th-TH" u="sng" dirty="0" smtClean="0">
                <a:latin typeface="TH SarabunPSK" pitchFamily="34" charset="-34"/>
                <a:cs typeface="TH SarabunPSK" pitchFamily="34" charset="-34"/>
              </a:rPr>
              <a:t>กม.</a:t>
            </a:r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จารีตประเพณี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เสมอ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ไป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>
              <a:buFont typeface="Arial" pitchFamily="34" charset="0"/>
              <a:buNone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	Ex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ประเพณีสงกรานต์ 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  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ประเพณี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ขึ้นบ้านใหม่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  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ประเพณี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แข่งเรือยาว</a:t>
            </a:r>
          </a:p>
          <a:p>
            <a:pPr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  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ประเพณี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สารทไทยกล้วยไข่เมืองกำแพง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r="61937"/>
          <a:stretch/>
        </p:blipFill>
        <p:spPr bwMode="auto">
          <a:xfrm>
            <a:off x="0" y="0"/>
            <a:ext cx="3257550" cy="6862289"/>
          </a:xfrm>
          <a:prstGeom prst="rect">
            <a:avLst/>
          </a:prstGeom>
          <a:noFill/>
          <a:ln>
            <a:noFill/>
          </a:ln>
          <a:effectLst>
            <a:outerShdw blurRad="584200" dist="381000" algn="l" rotWithShape="0">
              <a:prstClr val="black">
                <a:alpha val="6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r="8324"/>
          <a:stretch/>
        </p:blipFill>
        <p:spPr bwMode="auto">
          <a:xfrm>
            <a:off x="3257550" y="-4289"/>
            <a:ext cx="5886450" cy="68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63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73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68021 2.96296E-6 " pathEditMode="relative" rAng="0" ptsTypes="AA">
                                      <p:cBhvr>
                                        <p:cTn id="6" dur="1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73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1033 -1.48148E-6 " pathEditMode="relative" rAng="0" ptsTypes="AA">
                                      <p:cBhvr>
                                        <p:cTn id="8" dur="1500" spd="-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รวมงาน ปี 3 เทอม 1\งาน ปี 3 เทอม 1\อ.ยุทธนา\รวมไฟล์และwebsite535120237\images\BG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5" b="27917"/>
          <a:stretch/>
        </p:blipFill>
        <p:spPr bwMode="auto">
          <a:xfrm>
            <a:off x="-1453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รวมงาน ปี 3 เทอม 1\งาน ปี 3 เทอม 1\อ.ยุทธนา\รวมไฟล์และwebsite535120237\documents\ข้อมูล-รูปภาพ-เสียง-เนื้อหา-ที่ทำเว็บทั้งหมด อ.ยุทธนา\รูปต้นฉบับ\paper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2548" cy="69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973172"/>
            <a:ext cx="57606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เป็น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หลักกม.ที่มีอยู่ในระบบกม.ของประเทศนั้นโดยค้นหาได้จากกม.ที่เป็นลายลักษณ์อักษรนั้นเอง เป็นหลักที่แฝงอยู่ในแต่ละเรื่อง แต่ละประเทศนั้นๆ ซึ่งอาจเหมือนกัน หรือ ไม่เหมือนกันก็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ได้</a:t>
            </a:r>
          </a:p>
          <a:p>
            <a:pPr>
              <a:buFont typeface="Arial" pitchFamily="34" charset="0"/>
              <a:buNone/>
            </a:pP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 marL="895350" indent="-533400">
              <a:buFont typeface="Arial" pitchFamily="34" charset="0"/>
              <a:buNone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Ex.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หลัก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สัญญาต้องเป็นสัญญา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(</a:t>
            </a:r>
            <a:r>
              <a:rPr lang="en-US" dirty="0" err="1">
                <a:latin typeface="TH SarabunPSK" pitchFamily="34" charset="-34"/>
                <a:cs typeface="TH SarabunPSK" pitchFamily="34" charset="-34"/>
              </a:rPr>
              <a:t>Pacta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dirty="0" err="1" smtClean="0">
                <a:latin typeface="TH SarabunPSK" pitchFamily="34" charset="-34"/>
                <a:cs typeface="TH SarabunPSK" pitchFamily="34" charset="-34"/>
              </a:rPr>
              <a:t>sunt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dirty="0" err="1" smtClean="0">
                <a:latin typeface="TH SarabunPSK" pitchFamily="34" charset="-34"/>
                <a:cs typeface="TH SarabunPSK" pitchFamily="34" charset="-34"/>
              </a:rPr>
              <a:t>servanda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)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 marL="895350" indent="-533400"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หลัก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สุจริต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Bona fides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Good faith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895350" indent="-533400"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หลัก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เสรีภาพในการทำสัญญา      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 marL="895350" indent="-533400"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หลัก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ความยินยอมไม่เป็น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ละเมิด</a:t>
            </a:r>
          </a:p>
          <a:p>
            <a:pPr marL="895350" indent="-533400"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หลัก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ความเป็นเพื่อนบ้านที่ดี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1840" y="1239138"/>
            <a:ext cx="576064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indent="-361950" defTabSz="990600"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หลักผู้รับโอนไม่มีสิทธิดีกว่าผู้โอน</a:t>
            </a:r>
          </a:p>
          <a:p>
            <a:pPr marL="1257300" indent="-361950" defTabSz="990600">
              <a:buFont typeface="Arial" pitchFamily="34" charset="0"/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หลัก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คุ้มครองบุคคลที่สามผู้กระทำการโดยสุจริต </a:t>
            </a:r>
          </a:p>
          <a:p>
            <a:pPr marL="1257300" indent="-361950" defTabSz="990600">
              <a:buFont typeface="Arial" pitchFamily="34" charset="0"/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หลัก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กฎหมายปิดปาก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Estoppel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1257300" indent="-361950" defTabSz="990600">
              <a:buFont typeface="Arial" pitchFamily="34" charset="0"/>
              <a:buNone/>
            </a:pP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buFont typeface="Arial" pitchFamily="34" charset="0"/>
              <a:buNone/>
            </a:pPr>
            <a:r>
              <a:rPr lang="th-TH" sz="4400" b="1" u="sng" dirty="0" smtClean="0">
                <a:latin typeface="TH SarabunPSK" pitchFamily="34" charset="-34"/>
                <a:cs typeface="TH SarabunPSK" pitchFamily="34" charset="-34"/>
              </a:rPr>
              <a:t>สรุป</a:t>
            </a:r>
            <a:endParaRPr lang="th-TH" sz="4400" b="1" u="sng" dirty="0">
              <a:latin typeface="TH SarabunPSK" pitchFamily="34" charset="-34"/>
              <a:cs typeface="TH SarabunPSK" pitchFamily="34" charset="-34"/>
            </a:endParaRPr>
          </a:p>
          <a:p>
            <a:pPr>
              <a:buFont typeface="Arial" pitchFamily="34" charset="0"/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การ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้นหาหลักกฎหมายทั่วไปต้องอาศัยการใช้สติปัญญาและการใช้เหตุผลของนักกม.เป็นอย่างมากจึงจะพบหลักกม.ทั่วไปที่อยู่เบื้องหลังตัวบทกม.</a:t>
            </a:r>
          </a:p>
          <a:p>
            <a:endParaRPr lang="th-TH" sz="1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r="38160"/>
          <a:stretch/>
        </p:blipFill>
        <p:spPr bwMode="auto">
          <a:xfrm>
            <a:off x="0" y="0"/>
            <a:ext cx="5868144" cy="6862289"/>
          </a:xfrm>
          <a:prstGeom prst="rect">
            <a:avLst/>
          </a:prstGeom>
          <a:noFill/>
          <a:ln>
            <a:noFill/>
          </a:ln>
          <a:effectLst>
            <a:outerShdw blurRad="584200" dist="381000" algn="l" rotWithShape="0">
              <a:prstClr val="black">
                <a:alpha val="6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0" r="8324"/>
          <a:stretch/>
        </p:blipFill>
        <p:spPr bwMode="auto">
          <a:xfrm>
            <a:off x="5868144" y="-4289"/>
            <a:ext cx="3275856" cy="68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59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73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68021 2.96296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73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39566 -1.48148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accel="26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decel="34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รวมงาน ปี 3 เทอม 1\งาน ปี 3 เทอม 1\อ.ยุทธนา\รวมไฟล์และwebsite535120237\images\BG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5" b="27917"/>
          <a:stretch/>
        </p:blipFill>
        <p:spPr bwMode="auto">
          <a:xfrm>
            <a:off x="-1453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รวมงาน ปี 3 เทอม 1\งาน ปี 3 เทอม 1\อ.ยุทธนา\รวมไฟล์และwebsite535120237\documents\ข้อมูล-รูปภาพ-เสียง-เนื้อหา-ที่ทำเว็บทั้งหมด อ.ยุทธนา\รูปต้นฉบับ\paper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2548" cy="69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 hidden="1"/>
          <p:cNvSpPr txBox="1"/>
          <p:nvPr/>
        </p:nvSpPr>
        <p:spPr>
          <a:xfrm>
            <a:off x="3131840" y="973172"/>
            <a:ext cx="57606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เป็น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หลักกม.ที่มีอยู่ในระบบกม.ของประเทศนั้นโดยค้นหาได้จากกม.ที่เป็นลายลักษณ์อักษรนั้นเอง เป็นหลักที่แฝงอยู่ในแต่ละเรื่อง แต่ละประเทศนั้นๆ ซึ่งอาจเหมือนกัน หรือ ไม่เหมือนกันก็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ได้</a:t>
            </a:r>
          </a:p>
          <a:p>
            <a:pPr>
              <a:buFont typeface="Arial" pitchFamily="34" charset="0"/>
              <a:buNone/>
            </a:pP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 marL="895350" indent="-533400">
              <a:buFont typeface="Arial" pitchFamily="34" charset="0"/>
              <a:buNone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Ex.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หลัก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สัญญาต้องเป็นสัญญา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(</a:t>
            </a:r>
            <a:r>
              <a:rPr lang="en-US" dirty="0" err="1">
                <a:latin typeface="TH SarabunPSK" pitchFamily="34" charset="-34"/>
                <a:cs typeface="TH SarabunPSK" pitchFamily="34" charset="-34"/>
              </a:rPr>
              <a:t>Pacta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dirty="0" err="1" smtClean="0">
                <a:latin typeface="TH SarabunPSK" pitchFamily="34" charset="-34"/>
                <a:cs typeface="TH SarabunPSK" pitchFamily="34" charset="-34"/>
              </a:rPr>
              <a:t>sunt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dirty="0" err="1" smtClean="0">
                <a:latin typeface="TH SarabunPSK" pitchFamily="34" charset="-34"/>
                <a:cs typeface="TH SarabunPSK" pitchFamily="34" charset="-34"/>
              </a:rPr>
              <a:t>servanda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)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 marL="895350" indent="-533400"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หลัก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สุจริต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Bona fides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Good faith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895350" indent="-533400"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หลัก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เสรีภาพในการทำสัญญา      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 marL="895350" indent="-533400"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หลัก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ความยินยอมไม่เป็น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ละเมิด</a:t>
            </a:r>
          </a:p>
          <a:p>
            <a:pPr marL="895350" indent="-533400"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หลัก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ความเป็นเพื่อนบ้านที่ดี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1840" y="1239138"/>
            <a:ext cx="576064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indent="-361950" defTabSz="990600">
              <a:buFont typeface="Arial" pitchFamily="34" charset="0"/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หลักผู้รับโอนไม่มีสิทธิดีกว่าผู้โอน</a:t>
            </a:r>
          </a:p>
          <a:p>
            <a:pPr marL="1257300" indent="-361950" defTabSz="990600">
              <a:buFont typeface="Arial" pitchFamily="34" charset="0"/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หลัก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คุ้มครองบุคคลที่สามผู้กระทำการโดยสุจริต </a:t>
            </a:r>
          </a:p>
          <a:p>
            <a:pPr marL="1257300" indent="-361950" defTabSz="990600">
              <a:buFont typeface="Arial" pitchFamily="34" charset="0"/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หลัก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กฎหมายปิดปาก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Estoppel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1257300" indent="-361950" defTabSz="990600">
              <a:buFont typeface="Arial" pitchFamily="34" charset="0"/>
              <a:buNone/>
            </a:pP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buFont typeface="Arial" pitchFamily="34" charset="0"/>
              <a:buNone/>
            </a:pPr>
            <a:r>
              <a:rPr lang="th-TH" sz="4400" b="1" u="sng" dirty="0" smtClean="0">
                <a:latin typeface="TH SarabunPSK" pitchFamily="34" charset="-34"/>
                <a:cs typeface="TH SarabunPSK" pitchFamily="34" charset="-34"/>
              </a:rPr>
              <a:t>สรุป</a:t>
            </a:r>
            <a:endParaRPr lang="th-TH" sz="4400" b="1" u="sng" dirty="0">
              <a:latin typeface="TH SarabunPSK" pitchFamily="34" charset="-34"/>
              <a:cs typeface="TH SarabunPSK" pitchFamily="34" charset="-34"/>
            </a:endParaRPr>
          </a:p>
          <a:p>
            <a:pPr>
              <a:buFont typeface="Arial" pitchFamily="34" charset="0"/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การ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้นหาหลักกฎหมายทั่วไปต้องอาศัยการใช้สติปัญญาและการใช้เหตุผลของนักกม.เป็นอย่างมากจึงจะพบหลักกม.ทั่วไปที่อยู่เบื้องหลังตัวบทกม.</a:t>
            </a:r>
          </a:p>
          <a:p>
            <a:endParaRPr lang="th-TH" sz="1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r="38160"/>
          <a:stretch/>
        </p:blipFill>
        <p:spPr bwMode="auto">
          <a:xfrm>
            <a:off x="0" y="0"/>
            <a:ext cx="5868144" cy="6862289"/>
          </a:xfrm>
          <a:prstGeom prst="rect">
            <a:avLst/>
          </a:prstGeom>
          <a:noFill/>
          <a:ln>
            <a:noFill/>
          </a:ln>
          <a:effectLst>
            <a:outerShdw blurRad="584200" dist="381000" algn="l" rotWithShape="0">
              <a:prstClr val="black">
                <a:alpha val="6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0" r="8324"/>
          <a:stretch/>
        </p:blipFill>
        <p:spPr bwMode="auto">
          <a:xfrm>
            <a:off x="5868144" y="-4289"/>
            <a:ext cx="3275856" cy="68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52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73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68021 2.96296E-6 " pathEditMode="relative" rAng="0" ptsTypes="AA">
                                      <p:cBhvr>
                                        <p:cTn id="6" dur="1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73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39566 -1.48148E-6 " pathEditMode="relative" rAng="0" ptsTypes="AA">
                                      <p:cBhvr>
                                        <p:cTn id="8" dur="1500" spd="-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รวมงาน ปี 3 เทอม 1\งาน ปี 3 เทอม 1\อ.ยุทธนา\รวมไฟล์และwebsite535120237\images\BG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5" b="27917"/>
          <a:stretch/>
        </p:blipFill>
        <p:spPr bwMode="auto">
          <a:xfrm>
            <a:off x="-1453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รวมงาน ปี 3 เทอม 1\งาน ปี 3 เทอม 1\อ.ยุทธนา\รวมไฟล์และwebsite535120237\documents\ข้อมูล-รูปภาพ-เสียง-เนื้อหา-ที่ทำเว็บทั้งหมด อ.ยุทธนา\รูปต้นฉบับ\paper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2548" cy="69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973172"/>
            <a:ext cx="57606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จะ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เป็นกม.หรือไม่ต้องพิจารณาจากระบบกม.ที่ประเทศนั้นใช้อยู่ </a:t>
            </a:r>
          </a:p>
          <a:p>
            <a:pPr>
              <a:buFont typeface="Arial" pitchFamily="34" charset="0"/>
              <a:buNone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en-US" u="sng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Common Law </a:t>
            </a:r>
            <a:r>
              <a:rPr lang="th-TH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จะถือว่าคำพิพากษาของศาลเป็นบ่อเกิดของกม. คำพิพากษาของศาลมีฐานะเป็นกม.ประเภทหนึ่ง เนื่องจากในคำพิพากษาจะแฝงไว้ด้วยหลักกฎหมายที่ใช้ตัดสินคดี ดังนั้น </a:t>
            </a:r>
            <a:r>
              <a:rPr lang="th-TH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ศาล</a:t>
            </a:r>
            <a:r>
              <a:rPr lang="th-TH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ในคดีหลังจึงต้องตัดสินคดีตามคำพิพากษาของศาลในคดีก่อนเสมอถ้าหากคดีหลังมีข้อเท็จจริงตรงกันกับคดีก่อน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</a:t>
            </a:r>
          </a:p>
          <a:p>
            <a:pPr>
              <a:buFont typeface="Arial" pitchFamily="34" charset="0"/>
              <a:buNone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 smtClean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en-US" u="sng" dirty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Civil Law </a:t>
            </a:r>
            <a:r>
              <a:rPr lang="th-TH" dirty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คำพิพากษาของศาลไม่เป็นบ่อเกิดของกม. หากแต่เป็นเพียงตัวอย่างในการปรับใช้กม.แก่ข้อพิพาทที่เกิดขึ้นเท่านั้น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1840" y="973752"/>
            <a:ext cx="576064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th-TH" sz="3200" b="1" u="sng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ข้อยกเว้น </a:t>
            </a:r>
            <a:r>
              <a:rPr lang="en-US" sz="3200" b="1" u="sng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Civil Law </a:t>
            </a:r>
          </a:p>
          <a:p>
            <a:r>
              <a:rPr lang="th-TH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        แต่หากคำพิพากษานั้นมีคำพิพากษาอื่นตัดสินเดินตามเป็นระยะเวลานานจนกลายเป็น “คำพิพากษาบรรทัดฐาน” ดังนั้นย่อมมีฐานะเป็นกม.เช่นเดียวกัน </a:t>
            </a:r>
            <a:endParaRPr lang="th-TH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E</a:t>
            </a:r>
            <a:r>
              <a:rPr lang="en-US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x.  </a:t>
            </a:r>
            <a:r>
              <a:rPr lang="th-TH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การที่ศาลไทย ได้วินิจฉัยว่า “บุตรนอกกม.ที่บิดาได้รับรองแล้ว</a:t>
            </a:r>
            <a:r>
              <a:rPr lang="th-TH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”ตาม </a:t>
            </a:r>
            <a:r>
              <a:rPr lang="th-TH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ปพพ</a:t>
            </a:r>
            <a:r>
              <a:rPr lang="th-TH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ม.</a:t>
            </a:r>
            <a:r>
              <a:rPr lang="en-US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1627</a:t>
            </a:r>
            <a:r>
              <a:rPr lang="th-TH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ไม่ได้หมายถึงการจดทะเบียนรับเป็นบุตร แต่หมายความถึง การรับรองให้ปรากฏต่อสังคมว่าเป็นบุตรของตน เช่น ให้ใช้นามสกุล อุปการะเลี้ยงดูให้การศึกษา บอกแก่คนทั่วไปว่าเป็นบุตรของตน กรณีเหล่านี้ถือว่าเป็นบุตรนอกกม.ที่บิดารับรองแล้ว  </a:t>
            </a:r>
            <a:endParaRPr lang="en-US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1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r="14474"/>
          <a:stretch/>
        </p:blipFill>
        <p:spPr bwMode="auto">
          <a:xfrm>
            <a:off x="-1" y="0"/>
            <a:ext cx="8468751" cy="6862289"/>
          </a:xfrm>
          <a:prstGeom prst="rect">
            <a:avLst/>
          </a:prstGeom>
          <a:noFill/>
          <a:ln>
            <a:noFill/>
          </a:ln>
          <a:effectLst>
            <a:outerShdw blurRad="584200" dist="381000" algn="l" rotWithShape="0">
              <a:prstClr val="black">
                <a:alpha val="6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6" r="8324"/>
          <a:stretch/>
        </p:blipFill>
        <p:spPr bwMode="auto">
          <a:xfrm>
            <a:off x="8468750" y="-4289"/>
            <a:ext cx="675250" cy="68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76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73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68021 2.96296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73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6875 -1.48148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accel="26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decel="34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รวมงาน ปี 3 เทอม 1\งาน ปี 3 เทอม 1\อ.ยุทธนา\รวมไฟล์และwebsite535120237\images\BG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5" b="27917"/>
          <a:stretch/>
        </p:blipFill>
        <p:spPr bwMode="auto">
          <a:xfrm>
            <a:off x="-1453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รวมงาน ปี 3 เทอม 1\งาน ปี 3 เทอม 1\อ.ยุทธนา\รวมไฟล์และwebsite535120237\documents\ข้อมูล-รูปภาพ-เสียง-เนื้อหา-ที่ทำเว็บทั้งหมด อ.ยุทธนา\รูปต้นฉบับ\paper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2548" cy="69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 hidden="1"/>
          <p:cNvSpPr txBox="1"/>
          <p:nvPr/>
        </p:nvSpPr>
        <p:spPr>
          <a:xfrm>
            <a:off x="3131840" y="973172"/>
            <a:ext cx="57606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จะ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เป็นกม.หรือไม่ต้องพิจารณาจากระบบกม.ที่ประเทศนั้นใช้อยู่ </a:t>
            </a:r>
          </a:p>
          <a:p>
            <a:pPr>
              <a:buFont typeface="Arial" pitchFamily="34" charset="0"/>
              <a:buNone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en-US" u="sng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Common Law </a:t>
            </a:r>
            <a:r>
              <a:rPr lang="th-TH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จะถือว่าคำพิพากษาของศาลเป็นบ่อเกิดของกม. คำพิพากษาของศาลมีฐานะเป็นกม.ประเภทหนึ่ง เนื่องจากในคำพิพากษาจะแฝงไว้ด้วยหลักกฎหมายที่ใช้ตัดสินคดี ดังนั้น </a:t>
            </a:r>
            <a:r>
              <a:rPr lang="th-TH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ศาล</a:t>
            </a:r>
            <a:r>
              <a:rPr lang="th-TH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ในคดีหลังจึงต้องตัดสินคดีตามคำพิพากษาของศาลในคดีก่อนเสมอถ้าหากคดีหลังมีข้อเท็จจริงตรงกันกับคดีก่อน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</a:t>
            </a:r>
          </a:p>
          <a:p>
            <a:pPr>
              <a:buFont typeface="Arial" pitchFamily="34" charset="0"/>
              <a:buNone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 smtClean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en-US" u="sng" dirty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Civil Law </a:t>
            </a:r>
            <a:r>
              <a:rPr lang="th-TH" dirty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คำพิพากษาของศาลไม่เป็นบ่อเกิดของกม. หากแต่เป็นเพียงตัวอย่างในการปรับใช้กม.แก่ข้อพิพาทที่เกิดขึ้นเท่านั้น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1840" y="973752"/>
            <a:ext cx="576064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th-TH" sz="3200" b="1" u="sng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ข้อยกเว้น </a:t>
            </a:r>
            <a:r>
              <a:rPr lang="en-US" sz="3200" b="1" u="sng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Civil Law </a:t>
            </a:r>
          </a:p>
          <a:p>
            <a:r>
              <a:rPr lang="th-TH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        แต่หากคำพิพากษานั้นมีคำพิพากษาอื่นตัดสินเดินตามเป็นระยะเวลานานจนกลายเป็น “คำพิพากษาบรรทัดฐาน” ดังนั้นย่อมมีฐานะเป็นกม.เช่นเดียวกัน </a:t>
            </a:r>
            <a:endParaRPr lang="th-TH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E</a:t>
            </a:r>
            <a:r>
              <a:rPr lang="en-US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x.  </a:t>
            </a:r>
            <a:r>
              <a:rPr lang="th-TH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การที่ศาลไทย ได้วินิจฉัยว่า “บุตรนอกกม.ที่บิดาได้รับรองแล้ว</a:t>
            </a:r>
            <a:r>
              <a:rPr lang="th-TH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”ตาม </a:t>
            </a:r>
            <a:r>
              <a:rPr lang="th-TH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ปพพ</a:t>
            </a:r>
            <a:r>
              <a:rPr lang="th-TH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ม.</a:t>
            </a:r>
            <a:r>
              <a:rPr lang="en-US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1627</a:t>
            </a:r>
            <a:r>
              <a:rPr lang="th-TH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ไม่ได้หมายถึงการจดทะเบียนรับเป็นบุตร แต่หมายความถึง การรับรองให้ปรากฏต่อสังคมว่าเป็นบุตรของตน เช่น ให้ใช้นามสกุล อุปการะเลี้ยงดูให้การศึกษา บอกแก่คนทั่วไปว่าเป็นบุตรของตน กรณีเหล่านี้ถือว่าเป็นบุตรนอกกม.ที่บิดารับรองแล้ว  </a:t>
            </a:r>
            <a:endParaRPr lang="en-US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1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r="14474"/>
          <a:stretch/>
        </p:blipFill>
        <p:spPr bwMode="auto">
          <a:xfrm>
            <a:off x="-1" y="0"/>
            <a:ext cx="8468751" cy="6862289"/>
          </a:xfrm>
          <a:prstGeom prst="rect">
            <a:avLst/>
          </a:prstGeom>
          <a:noFill/>
          <a:ln>
            <a:noFill/>
          </a:ln>
          <a:effectLst>
            <a:outerShdw blurRad="584200" dist="381000" algn="l" rotWithShape="0">
              <a:prstClr val="black">
                <a:alpha val="6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6" r="8324"/>
          <a:stretch/>
        </p:blipFill>
        <p:spPr bwMode="auto">
          <a:xfrm>
            <a:off x="8468750" y="-4289"/>
            <a:ext cx="675250" cy="68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03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73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68021 2.96296E-6 " pathEditMode="relative" rAng="0" ptsTypes="AA">
                                      <p:cBhvr>
                                        <p:cTn id="6" dur="1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73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6875 -1.48148E-6 " pathEditMode="relative" rAng="0" ptsTypes="AA">
                                      <p:cBhvr>
                                        <p:cTn id="8" dur="1500" spd="-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6" y="836712"/>
            <a:ext cx="915816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04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007\Desktop\ppt อ.โย กม\(2)\000158p47wyl7wj9wjj7u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" t="7281" r="2236"/>
          <a:stretch/>
        </p:blipFill>
        <p:spPr bwMode="auto">
          <a:xfrm>
            <a:off x="0" y="0"/>
            <a:ext cx="9144000" cy="5445224"/>
          </a:xfrm>
          <a:prstGeom prst="rect">
            <a:avLst/>
          </a:prstGeom>
          <a:noFill/>
          <a:effectLst>
            <a:innerShdw blurRad="1143000" dist="3175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66278" y="5489356"/>
            <a:ext cx="9276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 smtClean="0"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สำนัก</a:t>
            </a:r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กฎหมาย</a:t>
            </a:r>
            <a:r>
              <a:rPr lang="th-TH" sz="6600" b="1" dirty="0">
                <a:latin typeface="TH SarabunPSK" pitchFamily="34" charset="-34"/>
                <a:cs typeface="TH SarabunPSK" pitchFamily="34" charset="-34"/>
              </a:rPr>
              <a:t> ประวัติศาสตร์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7778" y="211287"/>
            <a:ext cx="8526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กฎหมาย คือ </a:t>
            </a:r>
            <a:r>
              <a:rPr lang="en-US" sz="44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44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ผลผลิตของ จิตวิญญาณประชาชาติ</a:t>
            </a:r>
            <a:r>
              <a:rPr lang="en-US" sz="44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”</a:t>
            </a:r>
            <a:endParaRPr lang="th-TH" sz="4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7778" y="1328569"/>
            <a:ext cx="838269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  <a:defRPr/>
            </a:pPr>
            <a:r>
              <a:rPr lang="th-TH" sz="3600" i="1" u="sng" dirty="0" smtClean="0">
                <a:latin typeface="TH SarabunPSK" pitchFamily="34" charset="-34"/>
                <a:cs typeface="TH SarabunPSK" pitchFamily="34" charset="-34"/>
              </a:rPr>
              <a:t>จิต</a:t>
            </a:r>
            <a:r>
              <a:rPr lang="th-TH" sz="3600" i="1" u="sng" dirty="0">
                <a:latin typeface="TH SarabunPSK" pitchFamily="34" charset="-34"/>
                <a:cs typeface="TH SarabunPSK" pitchFamily="34" charset="-34"/>
              </a:rPr>
              <a:t>วิญญาณประชาชาติ</a:t>
            </a:r>
            <a:r>
              <a:rPr lang="en-US" sz="3600" i="1" u="sng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คือ </a:t>
            </a:r>
            <a:endParaRPr lang="th-TH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819150" indent="-457200">
              <a:buFont typeface="Courier New" pitchFamily="49" charset="0"/>
              <a:buChar char="o"/>
              <a:tabLst>
                <a:tab pos="711200" algn="l"/>
              </a:tabLst>
              <a:defRPr/>
            </a:pPr>
            <a:r>
              <a:rPr lang="th-TH" sz="3600" i="1" u="sng" dirty="0" smtClean="0">
                <a:latin typeface="TH SarabunPSK" pitchFamily="34" charset="-34"/>
                <a:cs typeface="TH SarabunPSK" pitchFamily="34" charset="-34"/>
              </a:rPr>
              <a:t>ประสบการณ์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th-TH" sz="3600" i="1" u="sng" dirty="0">
                <a:latin typeface="TH SarabunPSK" pitchFamily="34" charset="-34"/>
                <a:cs typeface="TH SarabunPSK" pitchFamily="34" charset="-34"/>
              </a:rPr>
              <a:t>หลักความประพฤติทั่วไป 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ของคนแต่ละชาติ </a:t>
            </a:r>
          </a:p>
          <a:p>
            <a:pPr marL="819150" indent="-457200">
              <a:buFont typeface="Courier New" pitchFamily="49" charset="0"/>
              <a:buChar char="o"/>
              <a:tabLst>
                <a:tab pos="711200" algn="l"/>
              </a:tabLst>
              <a:defRPr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โดยมีวิวัฒนาการตาม</a:t>
            </a:r>
            <a:r>
              <a:rPr lang="th-TH" sz="3600" i="1" u="sng" dirty="0">
                <a:latin typeface="TH SarabunPSK" pitchFamily="34" charset="-34"/>
                <a:cs typeface="TH SarabunPSK" pitchFamily="34" charset="-34"/>
              </a:rPr>
              <a:t>กาลเวลา ภูมิประเทศ ภูมิอากาศ 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และ</a:t>
            </a:r>
          </a:p>
          <a:p>
            <a:pPr marL="819150" indent="-457200">
              <a:buFont typeface="Courier New" pitchFamily="49" charset="0"/>
              <a:buChar char="o"/>
              <a:tabLst>
                <a:tab pos="711200" algn="l"/>
              </a:tabLst>
              <a:defRPr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มีลักษณะเฉพาะแตกต่างกันไปในแต่ละชาติ แต่ละเผ่าพันธุ์ </a:t>
            </a:r>
          </a:p>
          <a:p>
            <a:pPr marL="819150" indent="-457200">
              <a:buFont typeface="Courier New" pitchFamily="49" charset="0"/>
              <a:buChar char="o"/>
              <a:tabLst>
                <a:tab pos="711200" algn="l"/>
              </a:tabLst>
              <a:defRPr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ดังนั้น </a:t>
            </a:r>
            <a:r>
              <a:rPr lang="th-TH" sz="3600" i="1" u="sng" dirty="0">
                <a:latin typeface="TH SarabunPSK" pitchFamily="34" charset="-34"/>
                <a:cs typeface="TH SarabunPSK" pitchFamily="34" charset="-34"/>
              </a:rPr>
              <a:t>กฎหมายของแต่ละชาติจึงแตกต่างกันออกไป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ด้วย</a:t>
            </a:r>
          </a:p>
          <a:p>
            <a:endParaRPr lang="th-TH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เครื่องหมายบั้ง 4"/>
          <p:cNvSpPr/>
          <p:nvPr/>
        </p:nvSpPr>
        <p:spPr>
          <a:xfrm rot="5400000">
            <a:off x="4233169" y="4849415"/>
            <a:ext cx="432048" cy="615553"/>
          </a:xfrm>
          <a:prstGeom prst="chevron">
            <a:avLst>
              <a:gd name="adj" fmla="val 5632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7" name="เครื่องหมายบั้ง 6"/>
          <p:cNvSpPr/>
          <p:nvPr/>
        </p:nvSpPr>
        <p:spPr>
          <a:xfrm rot="5400000">
            <a:off x="4231705" y="4569767"/>
            <a:ext cx="432048" cy="615553"/>
          </a:xfrm>
          <a:prstGeom prst="chevron">
            <a:avLst>
              <a:gd name="adj" fmla="val 5632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8" name="เครื่องหมายบั้ง 7"/>
          <p:cNvSpPr/>
          <p:nvPr/>
        </p:nvSpPr>
        <p:spPr>
          <a:xfrm rot="5400000">
            <a:off x="4240475" y="4305869"/>
            <a:ext cx="432048" cy="615553"/>
          </a:xfrm>
          <a:prstGeom prst="chevron">
            <a:avLst>
              <a:gd name="adj" fmla="val 5632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" r="8358"/>
          <a:stretch/>
        </p:blipFill>
        <p:spPr bwMode="auto">
          <a:xfrm>
            <a:off x="-2" y="216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วงรี 9"/>
          <p:cNvSpPr/>
          <p:nvPr/>
        </p:nvSpPr>
        <p:spPr>
          <a:xfrm rot="20747377">
            <a:off x="2375754" y="-3535857"/>
            <a:ext cx="4392488" cy="4392488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70000" dist="4699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252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8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0" nodeType="click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accel="36000" decel="5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007\Desktop\ppt อ.โย กม\(2)\Purple-ios-7-wallpap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3387" y="2523566"/>
            <a:ext cx="2738773" cy="20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7116" y="772616"/>
            <a:ext cx="2484157" cy="186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4836" y="908720"/>
            <a:ext cx="2565036" cy="192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0152" y="811496"/>
            <a:ext cx="2533499" cy="189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1877" y="4176721"/>
            <a:ext cx="2730283" cy="20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FF">
              <a:alpha val="8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1115616" y="205815"/>
            <a:ext cx="7324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สรุป ได้ว่า …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.???....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844" y="996399"/>
            <a:ext cx="815762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กม. หมายถึง </a:t>
            </a:r>
            <a:endParaRPr lang="en-US" sz="3600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กฎเกณฑ์ที่เป็นแบบแผนความประพฤติ </a:t>
            </a:r>
          </a:p>
          <a:p>
            <a:pPr algn="ctr">
              <a:defRPr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ของ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มนุษย์ในสังคมซึ่งมีกระบวนการบังคับที่เป็นกิจจะลักษณะ</a:t>
            </a:r>
            <a:r>
              <a:rPr lang="en-US" sz="3600" dirty="0" smtClean="0">
                <a:latin typeface="TH SarabunPSK" pitchFamily="34" charset="-34"/>
                <a:cs typeface="TH SarabunPSK" pitchFamily="34" charset="-34"/>
              </a:rPr>
              <a:t>”</a:t>
            </a:r>
          </a:p>
          <a:p>
            <a:pPr algn="ctr">
              <a:defRPr/>
            </a:pPr>
            <a:endParaRPr lang="en-US" sz="3600" dirty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en-US" sz="36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	ประกอบด้วย สารระสำคัญ </a:t>
            </a:r>
            <a:r>
              <a:rPr lang="en-US" sz="3600" dirty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ประการ คือ 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แสดงให้เห็นถึงความประพฤติของมนุษย์ซึ่ง</a:t>
            </a:r>
            <a:r>
              <a:rPr lang="th-TH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เป็นมาตรฐานชี้ว่า การกระทำใดผิด หรือ การกระทำใดถูก </a:t>
            </a:r>
          </a:p>
          <a:p>
            <a:pPr marL="514350" indent="-514350">
              <a:buFont typeface="Arial" pitchFamily="34" charset="0"/>
              <a:buAutoNum type="arabicPeriod"/>
              <a:defRPr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 ต้องมีการบังคับอย่างจริงจัง </a:t>
            </a:r>
            <a:r>
              <a:rPr lang="th-TH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หากผู้ใดฝ่าฝืน กม.ต้องได้รับผลร้าย</a:t>
            </a:r>
          </a:p>
          <a:p>
            <a:pPr algn="ctr"/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407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79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79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8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77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81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007\Desktop\ppt อ.โย กม\7\Optus_Man_Labor-v-Liberal-920x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54732"/>
            <a:ext cx="8763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56184" y="3419028"/>
            <a:ext cx="2843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กฎหมาย</a:t>
            </a:r>
            <a:endParaRPr lang="th-TH" sz="6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2080" y="3483485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ศีลธรรม</a:t>
            </a:r>
            <a:endParaRPr lang="th-TH" sz="6000" dirty="0">
              <a:solidFill>
                <a:schemeClr val="bg1"/>
              </a:solidFill>
            </a:endParaRPr>
          </a:p>
        </p:txBody>
      </p:sp>
      <p:pic>
        <p:nvPicPr>
          <p:cNvPr id="8195" name="Picture 3" descr="C:\Users\007\Desktop\ppt อ.โย กม\7\3259336-9554170141-Vs.p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94" y="433512"/>
            <a:ext cx="1795636" cy="239418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3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2758</Words>
  <Application>Microsoft Office PowerPoint</Application>
  <PresentationFormat>On-screen Show (4:3)</PresentationFormat>
  <Paragraphs>454</Paragraphs>
  <Slides>66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Angsana New</vt:lpstr>
      <vt:lpstr>Arial</vt:lpstr>
      <vt:lpstr>Browallia New</vt:lpstr>
      <vt:lpstr>Calibri</vt:lpstr>
      <vt:lpstr>Century Gothic</vt:lpstr>
      <vt:lpstr>Cordia New</vt:lpstr>
      <vt:lpstr>Courier New</vt:lpstr>
      <vt:lpstr>DilleniaUPC</vt:lpstr>
      <vt:lpstr>Palatino Linotype</vt:lpstr>
      <vt:lpstr>TH SarabunPSK</vt:lpstr>
      <vt:lpstr>1_ชุดรูปแบบของ Office</vt:lpstr>
      <vt:lpstr>Executive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007</dc:creator>
  <cp:lastModifiedBy>yosiri</cp:lastModifiedBy>
  <cp:revision>171</cp:revision>
  <dcterms:created xsi:type="dcterms:W3CDTF">2013-11-09T06:51:00Z</dcterms:created>
  <dcterms:modified xsi:type="dcterms:W3CDTF">2018-02-26T07:39:42Z</dcterms:modified>
</cp:coreProperties>
</file>